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9" r:id="rId5"/>
    <p:sldId id="280" r:id="rId6"/>
    <p:sldId id="263" r:id="rId7"/>
    <p:sldId id="281" r:id="rId8"/>
    <p:sldId id="270" r:id="rId9"/>
    <p:sldId id="272" r:id="rId10"/>
    <p:sldId id="283" r:id="rId11"/>
    <p:sldId id="274" r:id="rId12"/>
    <p:sldId id="284" r:id="rId13"/>
    <p:sldId id="285" r:id="rId14"/>
    <p:sldId id="286" r:id="rId15"/>
    <p:sldId id="287" r:id="rId16"/>
    <p:sldId id="288" r:id="rId17"/>
    <p:sldId id="289" r:id="rId18"/>
    <p:sldId id="276" r:id="rId19"/>
    <p:sldId id="290" r:id="rId20"/>
    <p:sldId id="277" r:id="rId21"/>
    <p:sldId id="278" r:id="rId22"/>
    <p:sldId id="279" r:id="rId23"/>
    <p:sldId id="291" r:id="rId24"/>
    <p:sldId id="292" r:id="rId25"/>
    <p:sldId id="293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1877"/>
  </p:normalViewPr>
  <p:slideViewPr>
    <p:cSldViewPr snapToGrid="0" snapToObjects="1">
      <p:cViewPr varScale="1">
        <p:scale>
          <a:sx n="118" d="100"/>
          <a:sy n="118" d="100"/>
        </p:scale>
        <p:origin x="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239A7-6A68-8344-B568-5CE468524AC8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44FE-1E6B-6A4F-A7BB-A8464187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8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availability of TKIs, HSCT activity in the EBMT registry continuously decreased for </a:t>
            </a:r>
            <a:r>
              <a:rPr lang="en-US" dirty="0" err="1"/>
              <a:t>chP</a:t>
            </a:r>
            <a:r>
              <a:rPr lang="en-US" dirty="0"/>
              <a:t> but remained stable for AP/BC</a:t>
            </a:r>
          </a:p>
          <a:p>
            <a:endParaRPr lang="en-US" dirty="0"/>
          </a:p>
          <a:p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donörlerin</a:t>
            </a:r>
            <a:r>
              <a:rPr lang="en-US" dirty="0"/>
              <a:t> </a:t>
            </a:r>
            <a:r>
              <a:rPr lang="en-US" dirty="0" err="1"/>
              <a:t>seçilebilmesi</a:t>
            </a:r>
            <a:r>
              <a:rPr lang="en-US" dirty="0"/>
              <a:t>, HLA </a:t>
            </a:r>
            <a:r>
              <a:rPr lang="en-US" dirty="0" err="1"/>
              <a:t>testlerinin</a:t>
            </a:r>
            <a:r>
              <a:rPr lang="en-US" dirty="0"/>
              <a:t> </a:t>
            </a:r>
            <a:r>
              <a:rPr lang="en-US" dirty="0" err="1"/>
              <a:t>doğruluğunun</a:t>
            </a:r>
            <a:r>
              <a:rPr lang="en-US" dirty="0"/>
              <a:t> </a:t>
            </a:r>
            <a:r>
              <a:rPr lang="en-US" dirty="0" err="1"/>
              <a:t>artması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RIC </a:t>
            </a:r>
            <a:r>
              <a:rPr lang="en-US" dirty="0" err="1"/>
              <a:t>rejimler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sonuçlar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iyi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Tkı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blastic </a:t>
            </a:r>
            <a:r>
              <a:rPr lang="en-US" dirty="0" err="1"/>
              <a:t>fazın</a:t>
            </a:r>
            <a:r>
              <a:rPr lang="en-US" dirty="0"/>
              <a:t> 2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%21.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9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Tkı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blastic </a:t>
            </a:r>
            <a:r>
              <a:rPr lang="en-US" dirty="0" err="1"/>
              <a:t>fazın</a:t>
            </a:r>
            <a:r>
              <a:rPr lang="en-US" dirty="0"/>
              <a:t> 2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%21.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4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Tkı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blastic </a:t>
            </a:r>
            <a:r>
              <a:rPr lang="en-US" dirty="0" err="1"/>
              <a:t>fazın</a:t>
            </a:r>
            <a:r>
              <a:rPr lang="en-US" dirty="0"/>
              <a:t> 2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%21.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Tkı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blastic </a:t>
            </a:r>
            <a:r>
              <a:rPr lang="en-US" dirty="0" err="1"/>
              <a:t>fazın</a:t>
            </a:r>
            <a:r>
              <a:rPr lang="en-US" dirty="0"/>
              <a:t> 2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%21.</a:t>
            </a:r>
          </a:p>
          <a:p>
            <a:r>
              <a:rPr lang="en-US" dirty="0"/>
              <a:t>Aktif </a:t>
            </a:r>
            <a:r>
              <a:rPr lang="en-US" dirty="0" err="1"/>
              <a:t>blastik</a:t>
            </a:r>
            <a:r>
              <a:rPr lang="en-US" dirty="0"/>
              <a:t> </a:t>
            </a:r>
            <a:r>
              <a:rPr lang="en-US" dirty="0" err="1"/>
              <a:t>nakillerde</a:t>
            </a:r>
            <a:r>
              <a:rPr lang="en-US" dirty="0"/>
              <a:t> </a:t>
            </a:r>
            <a:r>
              <a:rPr lang="en-US" dirty="0" err="1"/>
              <a:t>akraba</a:t>
            </a:r>
            <a:r>
              <a:rPr lang="en-US" dirty="0"/>
              <a:t> </a:t>
            </a:r>
            <a:r>
              <a:rPr lang="en-US" dirty="0" err="1"/>
              <a:t>dışı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LFS </a:t>
            </a:r>
            <a:r>
              <a:rPr lang="en-US" dirty="0" err="1"/>
              <a:t>artırıyor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4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NCCN 3ayda &gt;%10 </a:t>
            </a:r>
            <a:r>
              <a:rPr lang="en-US" dirty="0" err="1"/>
              <a:t>ise</a:t>
            </a:r>
            <a:r>
              <a:rPr lang="en-US" dirty="0"/>
              <a:t> yüksek risk der. ELN </a:t>
            </a:r>
            <a:r>
              <a:rPr lang="en-US" dirty="0" err="1"/>
              <a:t>ise</a:t>
            </a:r>
            <a:r>
              <a:rPr lang="en-US" dirty="0"/>
              <a:t> 6.ay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bekler</a:t>
            </a:r>
            <a:r>
              <a:rPr lang="en-US" dirty="0"/>
              <a:t>. </a:t>
            </a:r>
          </a:p>
          <a:p>
            <a:r>
              <a:rPr lang="en-US" dirty="0"/>
              <a:t>ELN 2.generasyonlardan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diye</a:t>
            </a:r>
            <a:r>
              <a:rPr lang="en-US" dirty="0"/>
              <a:t> </a:t>
            </a:r>
            <a:r>
              <a:rPr lang="en-US" dirty="0" err="1"/>
              <a:t>belirtir</a:t>
            </a:r>
            <a:r>
              <a:rPr lang="en-US" dirty="0"/>
              <a:t>. </a:t>
            </a:r>
            <a:r>
              <a:rPr lang="en-US" dirty="0" err="1"/>
              <a:t>Nccn</a:t>
            </a:r>
            <a:r>
              <a:rPr lang="en-US" dirty="0"/>
              <a:t> </a:t>
            </a:r>
            <a:r>
              <a:rPr lang="en-US" dirty="0" err="1"/>
              <a:t>belirtmez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2002-2017</a:t>
            </a:r>
          </a:p>
          <a:p>
            <a:r>
              <a:rPr lang="en-US" dirty="0"/>
              <a:t>118 KML </a:t>
            </a:r>
            <a:r>
              <a:rPr lang="en-US" dirty="0" err="1"/>
              <a:t>hastası</a:t>
            </a:r>
            <a:r>
              <a:rPr lang="en-US" dirty="0"/>
              <a:t>;  median 43 </a:t>
            </a:r>
            <a:r>
              <a:rPr lang="en-US" dirty="0" err="1"/>
              <a:t>yaş</a:t>
            </a:r>
            <a:endParaRPr lang="en-US" dirty="0"/>
          </a:p>
          <a:p>
            <a:r>
              <a:rPr lang="en-US" dirty="0"/>
              <a:t>tam </a:t>
            </a:r>
            <a:r>
              <a:rPr lang="en-US" dirty="0" err="1"/>
              <a:t>uyumlu</a:t>
            </a:r>
            <a:r>
              <a:rPr lang="en-US" dirty="0"/>
              <a:t> </a:t>
            </a:r>
            <a:r>
              <a:rPr lang="en-US" dirty="0" err="1"/>
              <a:t>donör</a:t>
            </a:r>
            <a:endParaRPr lang="en-US" dirty="0"/>
          </a:p>
          <a:p>
            <a:r>
              <a:rPr lang="en-US" dirty="0"/>
              <a:t>median 7.2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izlem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Çalışmada</a:t>
            </a:r>
            <a:r>
              <a:rPr lang="en-US" dirty="0"/>
              <a:t> 4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hepsi</a:t>
            </a:r>
            <a:r>
              <a:rPr lang="en-US" dirty="0"/>
              <a:t> transplant </a:t>
            </a:r>
            <a:r>
              <a:rPr lang="en-US" dirty="0" err="1"/>
              <a:t>ilişkili</a:t>
            </a:r>
            <a:r>
              <a:rPr lang="en-US" dirty="0"/>
              <a:t>. </a:t>
            </a:r>
            <a:r>
              <a:rPr lang="en-US" dirty="0" err="1"/>
              <a:t>Ifn</a:t>
            </a:r>
            <a:r>
              <a:rPr lang="en-US" dirty="0"/>
              <a:t> </a:t>
            </a:r>
            <a:r>
              <a:rPr lang="en-US" dirty="0" err="1"/>
              <a:t>dönminde</a:t>
            </a:r>
            <a:r>
              <a:rPr lang="en-US" dirty="0"/>
              <a:t> TRM %26 </a:t>
            </a:r>
            <a:r>
              <a:rPr lang="en-US" dirty="0" err="1"/>
              <a:t>idi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2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2002-2017</a:t>
            </a:r>
          </a:p>
          <a:p>
            <a:r>
              <a:rPr lang="en-US" dirty="0"/>
              <a:t>118 KML </a:t>
            </a:r>
            <a:r>
              <a:rPr lang="en-US" dirty="0" err="1"/>
              <a:t>hastası</a:t>
            </a:r>
            <a:r>
              <a:rPr lang="en-US" dirty="0"/>
              <a:t>;  median 43 </a:t>
            </a:r>
            <a:r>
              <a:rPr lang="en-US" dirty="0" err="1"/>
              <a:t>yaş</a:t>
            </a:r>
            <a:endParaRPr lang="en-US" dirty="0"/>
          </a:p>
          <a:p>
            <a:r>
              <a:rPr lang="en-US" dirty="0"/>
              <a:t>tam </a:t>
            </a:r>
            <a:r>
              <a:rPr lang="en-US" dirty="0" err="1"/>
              <a:t>uyumlu</a:t>
            </a:r>
            <a:r>
              <a:rPr lang="en-US" dirty="0"/>
              <a:t> </a:t>
            </a:r>
            <a:r>
              <a:rPr lang="en-US" dirty="0" err="1"/>
              <a:t>donör</a:t>
            </a:r>
            <a:endParaRPr lang="en-US" dirty="0"/>
          </a:p>
          <a:p>
            <a:r>
              <a:rPr lang="en-US" dirty="0"/>
              <a:t>median 7.2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izlem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Çalışmada</a:t>
            </a:r>
            <a:r>
              <a:rPr lang="en-US" dirty="0"/>
              <a:t> 4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hepsi</a:t>
            </a:r>
            <a:r>
              <a:rPr lang="en-US" dirty="0"/>
              <a:t> transplant </a:t>
            </a:r>
            <a:r>
              <a:rPr lang="en-US" dirty="0" err="1"/>
              <a:t>ilişkili</a:t>
            </a:r>
            <a:r>
              <a:rPr lang="en-US" dirty="0"/>
              <a:t>. </a:t>
            </a:r>
            <a:r>
              <a:rPr lang="en-US" dirty="0" err="1"/>
              <a:t>Ifn</a:t>
            </a:r>
            <a:r>
              <a:rPr lang="en-US" dirty="0"/>
              <a:t> </a:t>
            </a:r>
            <a:r>
              <a:rPr lang="en-US" dirty="0" err="1"/>
              <a:t>dönminde</a:t>
            </a:r>
            <a:r>
              <a:rPr lang="en-US" dirty="0"/>
              <a:t> TRM %26 </a:t>
            </a:r>
            <a:r>
              <a:rPr lang="en-US" dirty="0" err="1"/>
              <a:t>idi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NCCN 3ayda &gt;%10 </a:t>
            </a:r>
            <a:r>
              <a:rPr lang="en-US" dirty="0" err="1"/>
              <a:t>ise</a:t>
            </a:r>
            <a:r>
              <a:rPr lang="en-US" dirty="0"/>
              <a:t> yüksek risk der. ELN </a:t>
            </a:r>
            <a:r>
              <a:rPr lang="en-US" dirty="0" err="1"/>
              <a:t>ise</a:t>
            </a:r>
            <a:r>
              <a:rPr lang="en-US" dirty="0"/>
              <a:t> 6.ay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bekler</a:t>
            </a:r>
            <a:r>
              <a:rPr lang="en-US" dirty="0"/>
              <a:t>. </a:t>
            </a:r>
          </a:p>
          <a:p>
            <a:r>
              <a:rPr lang="en-US" dirty="0"/>
              <a:t>ELN 2.generasyonlardan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diye</a:t>
            </a:r>
            <a:r>
              <a:rPr lang="en-US" dirty="0"/>
              <a:t> </a:t>
            </a:r>
            <a:r>
              <a:rPr lang="en-US" dirty="0" err="1"/>
              <a:t>belirtir</a:t>
            </a:r>
            <a:r>
              <a:rPr lang="en-US" dirty="0"/>
              <a:t>. </a:t>
            </a:r>
            <a:r>
              <a:rPr lang="en-US" dirty="0" err="1"/>
              <a:t>Nccn</a:t>
            </a:r>
            <a:r>
              <a:rPr lang="en-US" dirty="0"/>
              <a:t> </a:t>
            </a:r>
            <a:r>
              <a:rPr lang="en-US" dirty="0" err="1"/>
              <a:t>belirtmez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23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Tüm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CHR. Tüm </a:t>
            </a:r>
            <a:r>
              <a:rPr lang="en-US" dirty="0" err="1"/>
              <a:t>hastalar</a:t>
            </a:r>
            <a:r>
              <a:rPr lang="en-US" dirty="0"/>
              <a:t> de novo.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risk </a:t>
            </a:r>
            <a:r>
              <a:rPr lang="en-US" dirty="0" err="1"/>
              <a:t>veya</a:t>
            </a:r>
            <a:r>
              <a:rPr lang="en-US" dirty="0"/>
              <a:t> intermediate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imatinibe</a:t>
            </a:r>
            <a:r>
              <a:rPr lang="en-US" dirty="0"/>
              <a:t> fark yok. Yüksek risk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öncelikli</a:t>
            </a:r>
            <a:endParaRPr lang="en-US" dirty="0"/>
          </a:p>
          <a:p>
            <a:endParaRPr lang="en-US" dirty="0"/>
          </a:p>
          <a:p>
            <a:r>
              <a:rPr lang="en-US" dirty="0"/>
              <a:t>CML duration &gt; 12 months, </a:t>
            </a:r>
          </a:p>
          <a:p>
            <a:r>
              <a:rPr lang="en-US" dirty="0"/>
              <a:t>hemoglobin &lt; 100 g/L,</a:t>
            </a:r>
          </a:p>
          <a:p>
            <a:r>
              <a:rPr lang="en-US" dirty="0"/>
              <a:t>peripheral blood blasts &gt; 5%</a:t>
            </a:r>
          </a:p>
          <a:p>
            <a:endParaRPr lang="en-US" dirty="0"/>
          </a:p>
          <a:p>
            <a:r>
              <a:rPr lang="en-US" dirty="0"/>
              <a:t>%71.1 hasta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önü</a:t>
            </a:r>
            <a:r>
              <a:rPr lang="en-US" dirty="0"/>
              <a:t> imatinib</a:t>
            </a:r>
          </a:p>
          <a:p>
            <a:r>
              <a:rPr lang="tr-TR" dirty="0"/>
              <a:t>İzlem süresi : 32 ay (</a:t>
            </a:r>
            <a:r>
              <a:rPr lang="tr-TR" dirty="0" err="1"/>
              <a:t>range</a:t>
            </a:r>
            <a:r>
              <a:rPr lang="tr-TR" dirty="0"/>
              <a:t>, 1-108 ay)</a:t>
            </a:r>
          </a:p>
          <a:p>
            <a:endParaRPr lang="tr-TR" dirty="0"/>
          </a:p>
          <a:p>
            <a:r>
              <a:rPr lang="tr-TR" dirty="0"/>
              <a:t>5-yıl EFS: 9.3% </a:t>
            </a:r>
            <a:r>
              <a:rPr lang="tr-TR" dirty="0" err="1"/>
              <a:t>vs</a:t>
            </a:r>
            <a:r>
              <a:rPr lang="tr-TR" dirty="0"/>
              <a:t> 66.7% (P  .030) </a:t>
            </a:r>
          </a:p>
          <a:p>
            <a:r>
              <a:rPr lang="tr-TR" dirty="0"/>
              <a:t>5-yıl OS </a:t>
            </a:r>
            <a:r>
              <a:rPr lang="tr-TR" dirty="0" err="1"/>
              <a:t>were</a:t>
            </a:r>
            <a:r>
              <a:rPr lang="tr-TR" dirty="0"/>
              <a:t> 17.7% </a:t>
            </a:r>
            <a:r>
              <a:rPr lang="tr-TR" dirty="0" err="1"/>
              <a:t>vs</a:t>
            </a:r>
            <a:r>
              <a:rPr lang="tr-TR" dirty="0"/>
              <a:t> 100% (P  .008)</a:t>
            </a:r>
          </a:p>
          <a:p>
            <a:r>
              <a:rPr lang="tr-TR" dirty="0"/>
              <a:t>5- yıl PFS 18.8% </a:t>
            </a:r>
            <a:r>
              <a:rPr lang="tr-TR" dirty="0" err="1"/>
              <a:t>vs</a:t>
            </a:r>
            <a:r>
              <a:rPr lang="tr-TR" dirty="0"/>
              <a:t> 100% (P  .006)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9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Tüm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CHR. Tüm </a:t>
            </a:r>
            <a:r>
              <a:rPr lang="en-US" dirty="0" err="1"/>
              <a:t>hastalar</a:t>
            </a:r>
            <a:r>
              <a:rPr lang="en-US" dirty="0"/>
              <a:t> de novo.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risk </a:t>
            </a:r>
            <a:r>
              <a:rPr lang="en-US" dirty="0" err="1"/>
              <a:t>veya</a:t>
            </a:r>
            <a:r>
              <a:rPr lang="en-US" dirty="0"/>
              <a:t> intermediate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imatinibe</a:t>
            </a:r>
            <a:r>
              <a:rPr lang="en-US" dirty="0"/>
              <a:t> fark yok. Yüksek risk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öncelikli</a:t>
            </a:r>
            <a:endParaRPr lang="en-US" dirty="0"/>
          </a:p>
          <a:p>
            <a:endParaRPr lang="en-US" dirty="0"/>
          </a:p>
          <a:p>
            <a:r>
              <a:rPr lang="en-US" dirty="0"/>
              <a:t>CML duration &gt; 12 months, </a:t>
            </a:r>
          </a:p>
          <a:p>
            <a:r>
              <a:rPr lang="en-US" dirty="0"/>
              <a:t>hemoglobin &lt; 100 g/L,</a:t>
            </a:r>
          </a:p>
          <a:p>
            <a:r>
              <a:rPr lang="en-US" dirty="0"/>
              <a:t>peripheral blood blasts &gt; 5%</a:t>
            </a:r>
          </a:p>
          <a:p>
            <a:endParaRPr lang="en-US" dirty="0"/>
          </a:p>
          <a:p>
            <a:r>
              <a:rPr lang="en-US" dirty="0"/>
              <a:t>%71.1 hasta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önü</a:t>
            </a:r>
            <a:r>
              <a:rPr lang="en-US" dirty="0"/>
              <a:t> imatinib</a:t>
            </a:r>
          </a:p>
          <a:p>
            <a:r>
              <a:rPr lang="tr-TR" dirty="0"/>
              <a:t>İzlem süresi : 32 ay (</a:t>
            </a:r>
            <a:r>
              <a:rPr lang="tr-TR" dirty="0" err="1"/>
              <a:t>range</a:t>
            </a:r>
            <a:r>
              <a:rPr lang="tr-TR" dirty="0"/>
              <a:t>, 1-108 ay)</a:t>
            </a:r>
          </a:p>
          <a:p>
            <a:endParaRPr lang="tr-TR" dirty="0"/>
          </a:p>
          <a:p>
            <a:r>
              <a:rPr lang="tr-TR" dirty="0"/>
              <a:t>5-yıl EFS: 9.3% </a:t>
            </a:r>
            <a:r>
              <a:rPr lang="tr-TR" dirty="0" err="1"/>
              <a:t>vs</a:t>
            </a:r>
            <a:r>
              <a:rPr lang="tr-TR" dirty="0"/>
              <a:t> 66.7% (P  .030) </a:t>
            </a:r>
          </a:p>
          <a:p>
            <a:r>
              <a:rPr lang="tr-TR" dirty="0"/>
              <a:t>5-yıl OS </a:t>
            </a:r>
            <a:r>
              <a:rPr lang="tr-TR" dirty="0" err="1"/>
              <a:t>were</a:t>
            </a:r>
            <a:r>
              <a:rPr lang="tr-TR" dirty="0"/>
              <a:t> 17.7% </a:t>
            </a:r>
            <a:r>
              <a:rPr lang="tr-TR" dirty="0" err="1"/>
              <a:t>vs</a:t>
            </a:r>
            <a:r>
              <a:rPr lang="tr-TR" dirty="0"/>
              <a:t> 100% (P  .008)</a:t>
            </a:r>
          </a:p>
          <a:p>
            <a:r>
              <a:rPr lang="tr-TR" dirty="0"/>
              <a:t>5- yıl PFS 18.8% </a:t>
            </a:r>
            <a:r>
              <a:rPr lang="tr-TR" dirty="0" err="1"/>
              <a:t>vs</a:t>
            </a:r>
            <a:r>
              <a:rPr lang="tr-TR" dirty="0"/>
              <a:t> 100% (P  .006)</a:t>
            </a:r>
          </a:p>
          <a:p>
            <a:endParaRPr lang="tr-TR" dirty="0"/>
          </a:p>
          <a:p>
            <a:r>
              <a:rPr lang="tr-TR" dirty="0" err="1"/>
              <a:t>denovo</a:t>
            </a:r>
            <a:r>
              <a:rPr lang="tr-TR" dirty="0"/>
              <a:t> </a:t>
            </a:r>
            <a:r>
              <a:rPr lang="tr-TR" dirty="0" err="1"/>
              <a:t>akselere</a:t>
            </a:r>
            <a:r>
              <a:rPr lang="tr-TR" dirty="0"/>
              <a:t> faz yüzde 10 civarındadır </a:t>
            </a:r>
          </a:p>
          <a:p>
            <a:r>
              <a:rPr lang="tr-TR" dirty="0"/>
              <a:t>Tedavi altında </a:t>
            </a:r>
            <a:r>
              <a:rPr lang="tr-TR" dirty="0" err="1"/>
              <a:t>dasa</a:t>
            </a:r>
            <a:r>
              <a:rPr lang="tr-TR" dirty="0"/>
              <a:t> ile %5; ima ile %7 civarı </a:t>
            </a:r>
            <a:r>
              <a:rPr lang="tr-TR" dirty="0" err="1"/>
              <a:t>gelirişir</a:t>
            </a:r>
            <a:endParaRPr lang="tr-T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5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NCCN 3ayda &gt;%10 </a:t>
            </a:r>
            <a:r>
              <a:rPr lang="en-US" dirty="0" err="1"/>
              <a:t>ise</a:t>
            </a:r>
            <a:r>
              <a:rPr lang="en-US" dirty="0"/>
              <a:t> yüksek risk der. ELN </a:t>
            </a:r>
            <a:r>
              <a:rPr lang="en-US" dirty="0" err="1"/>
              <a:t>ise</a:t>
            </a:r>
            <a:r>
              <a:rPr lang="en-US" dirty="0"/>
              <a:t> 6.ay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bekler</a:t>
            </a:r>
            <a:r>
              <a:rPr lang="en-US" dirty="0"/>
              <a:t>. </a:t>
            </a:r>
          </a:p>
          <a:p>
            <a:r>
              <a:rPr lang="en-US" dirty="0"/>
              <a:t>ELN 2.generasyonlardan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diye</a:t>
            </a:r>
            <a:r>
              <a:rPr lang="en-US" dirty="0"/>
              <a:t> </a:t>
            </a:r>
            <a:r>
              <a:rPr lang="en-US" dirty="0" err="1"/>
              <a:t>belirtir</a:t>
            </a:r>
            <a:r>
              <a:rPr lang="en-US" dirty="0"/>
              <a:t>. </a:t>
            </a:r>
            <a:r>
              <a:rPr lang="en-US" dirty="0" err="1"/>
              <a:t>Nccn</a:t>
            </a:r>
            <a:r>
              <a:rPr lang="en-US" dirty="0"/>
              <a:t> </a:t>
            </a:r>
            <a:r>
              <a:rPr lang="en-US" dirty="0" err="1"/>
              <a:t>belirtmez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Tkı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blastic </a:t>
            </a:r>
            <a:r>
              <a:rPr lang="en-US" dirty="0" err="1"/>
              <a:t>fazın</a:t>
            </a:r>
            <a:r>
              <a:rPr lang="en-US" dirty="0"/>
              <a:t> 2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%21.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44FE-1E6B-6A4F-A7BB-A8464187E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6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D7AF00-C7E3-5A41-847A-051FBDCA4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8586631-9C33-9649-AC3B-B3AFD50F1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220EE8-41B1-9E4C-847C-1B3B87A6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61F841-D636-1A49-A280-E4886700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119236-3DEB-154A-8D03-77475BFE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8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86F7D3-2232-E84D-A006-4B4F20AA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B71B135-58A4-2643-944A-A64B1EB30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905964-3AF3-CE4C-8588-4DB8E11A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1296FC-3C42-4D4C-BB5A-9577B75D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374BA7-ED4F-A446-8004-4BB4F762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6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A7B1B9D-7151-EE41-B1C6-6758732CD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094A319-D8F8-5849-AD9C-6C6F0A302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85AD3E-6335-0149-9CDC-7669E370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44FED7-C251-B747-AFDD-8A5AD930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1D3611-4740-294F-A5DA-2042BEFD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1847F3-4137-2E4B-BDA2-97D61641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B9A474-48DC-CA4E-9E56-CE93093F3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4E482B-B049-BE4C-AE84-CDA30FDF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9EF946-2D90-8847-BF43-4050BFE0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3B130-424A-7A4A-9C2A-800780D5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9B75D12-EDBE-1A44-8046-17994618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058A24-32FB-044A-84C8-0F0219A65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331B2E-31AD-C647-912C-516B9A4F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1193D5-8328-E84B-A727-9F7B6112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3C681D-094D-A042-B481-BFDA9B13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D3AD3EE-52D0-3146-8BEF-4B2ACAD0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50D18E-3934-A242-976E-FB7998969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59CEB42-7B17-4048-B6BB-190BE8F24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6165E8-A730-3D4C-A472-01E57986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CE48CF-3246-7841-A860-8FA836C7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5850C9-29CD-4F4B-A7E3-EFF383CC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266C78-945A-0241-A8C7-40776F83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52E284-8656-9D42-97AE-4C7C43F48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E828C8B-F4A8-6545-82D1-ACF3DE27C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6E77998-DD7B-A04E-A165-651205DC5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276745-1F37-8F43-AA95-33EED8A81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AD0A4DA-6255-4E45-8A6B-07759707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F889742-9C7E-FF4F-9C19-7DCC0278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7D49ED0-6C13-7943-9CB7-6E4E30D8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1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7105F4-7B0C-B349-801C-010E91E4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2128F77-9412-B645-A718-EAB5C465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C9E9A1F-525B-1849-B211-1489427C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B2EA432-083E-B240-95A4-1EE10858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9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3745DCA-5694-AA4E-A8A9-16D20F73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C3347A7-6978-0E4C-A7D4-8CE38D9F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3B36136-700A-B048-B1EA-9CBE6F31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912ACE0-93ED-F346-B3D3-88ABDFBC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A7C6F7-4650-234E-9323-5372F7CAB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CA0F6A3-F69D-7E4F-99B9-6F7EACD66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FFEFEB1-0A1C-174A-9797-06ED4FDA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1DA4ED6-5575-E64B-ACA8-6D9B1F24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49642E-ABD6-8548-8A48-17A259F1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90CF8F-5E82-D84C-9DC8-57FC80AD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679A580-FA49-DF47-9C18-A1D9192A5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04B269-219C-3443-B185-28B3D1DBA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A29A856-12DF-9145-A87B-8DE85CA3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373DF3-E82E-E742-8AD1-AE5D1419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717005-F2D5-DA45-A120-53934F0B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38A26F1-2627-5447-AEE8-407A2DC8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CFE3603-2DA5-B84A-BC4D-601542E10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CB4877-01C7-9F4A-96D4-EA9139ED8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300B-CA9B-7B4C-B9F9-472D5B868EC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436963-4E70-EB49-972B-08711C4E6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CF793B-FDE8-0A4B-9284-762A33FEB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39CB3-658D-314B-80FD-4E9781EDE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4CF022-BFD3-174E-8293-BC83C7FA7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KML’de</a:t>
            </a:r>
            <a:r>
              <a:rPr lang="en-US" b="1" dirty="0"/>
              <a:t> </a:t>
            </a:r>
            <a:r>
              <a:rPr lang="en-US" b="1" dirty="0" err="1"/>
              <a:t>Nakil</a:t>
            </a:r>
            <a:endParaRPr lang="en-US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6F33955-8A66-134D-B87C-94F5D6004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Doç.Dr.Elifcan</a:t>
            </a:r>
            <a:r>
              <a:rPr lang="en-US" dirty="0"/>
              <a:t> </a:t>
            </a:r>
            <a:r>
              <a:rPr lang="en-US" dirty="0" err="1"/>
              <a:t>Aladağ</a:t>
            </a:r>
            <a:r>
              <a:rPr lang="en-US" dirty="0"/>
              <a:t> </a:t>
            </a:r>
            <a:r>
              <a:rPr lang="en-US" dirty="0" err="1"/>
              <a:t>Karakulak</a:t>
            </a:r>
            <a:endParaRPr lang="en-US" dirty="0"/>
          </a:p>
          <a:p>
            <a:r>
              <a:rPr lang="en-US" dirty="0" err="1"/>
              <a:t>Hacettepe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Tıp</a:t>
            </a:r>
            <a:r>
              <a:rPr lang="en-US" dirty="0"/>
              <a:t> </a:t>
            </a:r>
            <a:r>
              <a:rPr lang="en-US" dirty="0" err="1"/>
              <a:t>Fakültesi</a:t>
            </a:r>
            <a:endParaRPr lang="en-US" dirty="0"/>
          </a:p>
          <a:p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Hastalıkları</a:t>
            </a:r>
            <a:r>
              <a:rPr lang="en-US" dirty="0"/>
              <a:t> </a:t>
            </a:r>
            <a:r>
              <a:rPr lang="en-US" dirty="0" err="1"/>
              <a:t>Anabilim</a:t>
            </a:r>
            <a:r>
              <a:rPr lang="en-US" dirty="0"/>
              <a:t> </a:t>
            </a:r>
            <a:r>
              <a:rPr lang="en-US" dirty="0" err="1"/>
              <a:t>Dalı</a:t>
            </a:r>
            <a:endParaRPr lang="en-US" dirty="0"/>
          </a:p>
          <a:p>
            <a:r>
              <a:rPr lang="en-US" dirty="0" err="1"/>
              <a:t>Hematoloji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Dalı</a:t>
            </a:r>
            <a:endParaRPr lang="en-US" dirty="0"/>
          </a:p>
          <a:p>
            <a:r>
              <a:rPr lang="en-US" dirty="0"/>
              <a:t>23.11.2024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19B5B0-886B-B44D-9AD1-280671356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50" y="318392"/>
            <a:ext cx="1686379" cy="22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8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625C864-A063-CE4F-B4F5-30227B7A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44" y="1015797"/>
            <a:ext cx="4680641" cy="3449407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5365262-F218-0440-A7F1-B9DB143BB25E}"/>
              </a:ext>
            </a:extLst>
          </p:cNvPr>
          <p:cNvSpPr txBox="1"/>
          <p:nvPr/>
        </p:nvSpPr>
        <p:spPr>
          <a:xfrm>
            <a:off x="1040585" y="4765383"/>
            <a:ext cx="478374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akselere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KML’de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2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TKI </a:t>
            </a:r>
            <a:r>
              <a:rPr lang="en-US" dirty="0" err="1"/>
              <a:t>öncesi</a:t>
            </a:r>
            <a:r>
              <a:rPr lang="en-US" dirty="0"/>
              <a:t> dönemde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35%</a:t>
            </a:r>
          </a:p>
          <a:p>
            <a:r>
              <a:rPr lang="en-US" dirty="0"/>
              <a:t>İmatinib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59%</a:t>
            </a:r>
          </a:p>
          <a:p>
            <a:r>
              <a:rPr lang="en-US" i="1" dirty="0">
                <a:sym typeface="Wingdings" pitchFamily="2" charset="2"/>
              </a:rPr>
              <a:t>(</a:t>
            </a:r>
            <a:r>
              <a:rPr lang="en-US" i="1" dirty="0" err="1">
                <a:sym typeface="Wingdings" pitchFamily="2" charset="2"/>
              </a:rPr>
              <a:t>kronik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fazda</a:t>
            </a:r>
            <a:r>
              <a:rPr lang="en-US" i="1" dirty="0">
                <a:sym typeface="Wingdings" pitchFamily="2" charset="2"/>
              </a:rPr>
              <a:t>  %88-94)</a:t>
            </a:r>
            <a:endParaRPr lang="en-US" i="1" dirty="0"/>
          </a:p>
          <a:p>
            <a:endParaRPr lang="en-US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EA74382-F02C-774A-A6BC-766D3333F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786" y="968083"/>
            <a:ext cx="5122873" cy="3497121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C6FD7135-75C1-CF4C-8D75-C5AA6F8F80F3}"/>
              </a:ext>
            </a:extLst>
          </p:cNvPr>
          <p:cNvSpPr txBox="1"/>
          <p:nvPr/>
        </p:nvSpPr>
        <p:spPr>
          <a:xfrm>
            <a:off x="9518073" y="130925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%83.3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2E0F821-0C4C-834A-A315-35A3D695EA6F}"/>
              </a:ext>
            </a:extLst>
          </p:cNvPr>
          <p:cNvSpPr txBox="1"/>
          <p:nvPr/>
        </p:nvSpPr>
        <p:spPr>
          <a:xfrm>
            <a:off x="9897343" y="234731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%51.4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3F29715-27EE-6146-8ECD-3757E2946A95}"/>
              </a:ext>
            </a:extLst>
          </p:cNvPr>
          <p:cNvSpPr txBox="1"/>
          <p:nvPr/>
        </p:nvSpPr>
        <p:spPr>
          <a:xfrm>
            <a:off x="7022316" y="4765383"/>
            <a:ext cx="299473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yıl</a:t>
            </a:r>
            <a:r>
              <a:rPr lang="en-US" dirty="0"/>
              <a:t> OS </a:t>
            </a:r>
            <a:r>
              <a:rPr lang="en-US" dirty="0" err="1"/>
              <a:t>ve</a:t>
            </a:r>
            <a:r>
              <a:rPr lang="en-US" dirty="0"/>
              <a:t> MMR</a:t>
            </a:r>
          </a:p>
          <a:p>
            <a:endParaRPr lang="en-US" dirty="0"/>
          </a:p>
          <a:p>
            <a:r>
              <a:rPr lang="en-US" dirty="0"/>
              <a:t>Nilo-</a:t>
            </a:r>
            <a:r>
              <a:rPr lang="en-US" dirty="0" err="1"/>
              <a:t>dasa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%60-70; %10 2 </a:t>
            </a:r>
            <a:r>
              <a:rPr lang="en-US" dirty="0" err="1">
                <a:sym typeface="Wingdings" pitchFamily="2" charset="2"/>
              </a:rPr>
              <a:t>yıl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Bosu</a:t>
            </a:r>
            <a:r>
              <a:rPr lang="en-US" dirty="0">
                <a:sym typeface="Wingdings" pitchFamily="2" charset="2"/>
              </a:rPr>
              <a:t>%60; %11 4 </a:t>
            </a:r>
            <a:r>
              <a:rPr lang="en-US" dirty="0" err="1">
                <a:sym typeface="Wingdings" pitchFamily="2" charset="2"/>
              </a:rPr>
              <a:t>yıl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r>
              <a:rPr lang="en-US" dirty="0" err="1">
                <a:sym typeface="Wingdings" pitchFamily="2" charset="2"/>
              </a:rPr>
              <a:t>Pona</a:t>
            </a:r>
            <a:r>
              <a:rPr lang="en-US" dirty="0">
                <a:sym typeface="Wingdings" pitchFamily="2" charset="2"/>
              </a:rPr>
              <a:t>%84; %34 1 </a:t>
            </a:r>
            <a:r>
              <a:rPr lang="en-US" dirty="0" err="1">
                <a:sym typeface="Wingdings" pitchFamily="2" charset="2"/>
              </a:rPr>
              <a:t>yıl</a:t>
            </a:r>
            <a:endParaRPr lang="en-US" dirty="0"/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C904ADA7-E938-6142-BD7F-9A40B20C5941}"/>
              </a:ext>
            </a:extLst>
          </p:cNvPr>
          <p:cNvSpPr txBox="1">
            <a:spLocks/>
          </p:cNvSpPr>
          <p:nvPr/>
        </p:nvSpPr>
        <p:spPr>
          <a:xfrm>
            <a:off x="0" y="153544"/>
            <a:ext cx="55957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AF-</a:t>
            </a:r>
            <a:r>
              <a:rPr lang="en-US" sz="3600" b="1" dirty="0" err="1">
                <a:solidFill>
                  <a:srgbClr val="C00000"/>
                </a:solidFill>
              </a:rPr>
              <a:t>KML’de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6BD3D1C-D464-D54A-AF26-447F27250C86}"/>
              </a:ext>
            </a:extLst>
          </p:cNvPr>
          <p:cNvSpPr txBox="1"/>
          <p:nvPr/>
        </p:nvSpPr>
        <p:spPr>
          <a:xfrm>
            <a:off x="2654410" y="2347311"/>
            <a:ext cx="633983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Tedavi</a:t>
            </a:r>
            <a:r>
              <a:rPr lang="en-US" sz="2400" dirty="0"/>
              <a:t> </a:t>
            </a:r>
            <a:r>
              <a:rPr lang="en-US" sz="2400" dirty="0" err="1"/>
              <a:t>altındaki</a:t>
            </a:r>
            <a:r>
              <a:rPr lang="en-US" sz="2400" dirty="0"/>
              <a:t> AF </a:t>
            </a:r>
            <a:r>
              <a:rPr lang="en-US" sz="2400" dirty="0" err="1"/>
              <a:t>KML'li</a:t>
            </a:r>
            <a:r>
              <a:rPr lang="en-US" sz="2400" dirty="0"/>
              <a:t> </a:t>
            </a:r>
            <a:r>
              <a:rPr lang="en-US" sz="2400" dirty="0" err="1"/>
              <a:t>hastalar</a:t>
            </a:r>
            <a:r>
              <a:rPr lang="en-US" sz="2400" dirty="0"/>
              <a:t> </a:t>
            </a:r>
            <a:r>
              <a:rPr lang="en-US" sz="2400" dirty="0" err="1"/>
              <a:t>nakil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hızlıca</a:t>
            </a:r>
            <a:r>
              <a:rPr lang="en-US" sz="2400" dirty="0"/>
              <a:t> </a:t>
            </a:r>
            <a:r>
              <a:rPr lang="en-US" sz="2400" dirty="0" err="1"/>
              <a:t>değerlendirilmelidir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De novo AF KML </a:t>
            </a:r>
            <a:r>
              <a:rPr lang="en-US" sz="2400" dirty="0" err="1"/>
              <a:t>hastalarında</a:t>
            </a:r>
            <a:r>
              <a:rPr lang="en-US" sz="2400" dirty="0"/>
              <a:t> </a:t>
            </a:r>
            <a:r>
              <a:rPr lang="en-US" sz="2400" dirty="0" err="1"/>
              <a:t>TKI'lere</a:t>
            </a:r>
            <a:r>
              <a:rPr lang="en-US" sz="2400" dirty="0"/>
              <a:t> </a:t>
            </a:r>
            <a:r>
              <a:rPr lang="en-US" sz="2400" dirty="0" err="1"/>
              <a:t>yanıt</a:t>
            </a:r>
            <a:r>
              <a:rPr lang="en-US" sz="2400" dirty="0"/>
              <a:t> optimum </a:t>
            </a:r>
            <a:r>
              <a:rPr lang="en-US" sz="2400" dirty="0" err="1"/>
              <a:t>değilse</a:t>
            </a:r>
            <a:r>
              <a:rPr lang="en-US" sz="2400" dirty="0"/>
              <a:t> </a:t>
            </a:r>
            <a:r>
              <a:rPr lang="en-US" sz="2400" dirty="0" err="1"/>
              <a:t>nakil</a:t>
            </a:r>
            <a:r>
              <a:rPr lang="en-US" sz="2400" dirty="0"/>
              <a:t> </a:t>
            </a:r>
            <a:r>
              <a:rPr lang="en-US" sz="2400" dirty="0" err="1"/>
              <a:t>düşünülebilir</a:t>
            </a:r>
            <a:endParaRPr lang="en-US" sz="2400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4316E90-6A86-EE4A-9EB7-088EEA53EE35}"/>
              </a:ext>
            </a:extLst>
          </p:cNvPr>
          <p:cNvSpPr/>
          <p:nvPr/>
        </p:nvSpPr>
        <p:spPr>
          <a:xfrm>
            <a:off x="1450109" y="6611779"/>
            <a:ext cx="107418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err="1">
                <a:solidFill>
                  <a:srgbClr val="212121"/>
                </a:solidFill>
                <a:latin typeface="system-ui"/>
              </a:rPr>
              <a:t>Jiang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Q,et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al.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Imatinib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mesylate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versus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allogeneic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hematopoietic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stem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cell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transplantation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for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patients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with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myelogenous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leukemia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in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accelerated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phase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. Blood. 2011 Mar 17;117(11):3032-40.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95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>
            <a:extLst>
              <a:ext uri="{FF2B5EF4-FFF2-40B4-BE49-F238E27FC236}">
                <a16:creationId xmlns:a16="http://schemas.microsoft.com/office/drawing/2014/main" id="{3A57E253-A57D-CE40-8C82-CD5FC200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544"/>
            <a:ext cx="559573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Kimler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gitmeli</a:t>
            </a:r>
            <a:r>
              <a:rPr lang="en-US" sz="3600" b="1" dirty="0">
                <a:solidFill>
                  <a:srgbClr val="C00000"/>
                </a:solidFill>
              </a:rPr>
              <a:t>??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4F7FC5B-5634-E447-9782-27C2E7B17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045"/>
            <a:ext cx="12056660" cy="4875545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AB7A9E94-4160-0247-B24C-C21F9DE3621A}"/>
              </a:ext>
            </a:extLst>
          </p:cNvPr>
          <p:cNvSpPr/>
          <p:nvPr/>
        </p:nvSpPr>
        <p:spPr>
          <a:xfrm>
            <a:off x="7999010" y="988044"/>
            <a:ext cx="3943350" cy="4875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EB4A6D06-0AA5-C145-B890-29A19CD1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4" y="865809"/>
            <a:ext cx="5522753" cy="2854136"/>
          </a:xfrm>
          <a:prstGeom prst="rect">
            <a:avLst/>
          </a:prstGeom>
        </p:spPr>
      </p:pic>
      <p:sp>
        <p:nvSpPr>
          <p:cNvPr id="15" name="Unvan 1">
            <a:extLst>
              <a:ext uri="{FF2B5EF4-FFF2-40B4-BE49-F238E27FC236}">
                <a16:creationId xmlns:a16="http://schemas.microsoft.com/office/drawing/2014/main" id="{52B0A919-96BF-7941-8984-278030DA22CE}"/>
              </a:ext>
            </a:extLst>
          </p:cNvPr>
          <p:cNvSpPr txBox="1">
            <a:spLocks/>
          </p:cNvSpPr>
          <p:nvPr/>
        </p:nvSpPr>
        <p:spPr>
          <a:xfrm>
            <a:off x="0" y="153544"/>
            <a:ext cx="55957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BF-</a:t>
            </a:r>
            <a:r>
              <a:rPr lang="en-US" sz="3600" b="1" dirty="0" err="1">
                <a:solidFill>
                  <a:srgbClr val="C00000"/>
                </a:solidFill>
              </a:rPr>
              <a:t>KML’de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D0A12BD-8F46-C943-9507-6C3385624D32}"/>
              </a:ext>
            </a:extLst>
          </p:cNvPr>
          <p:cNvSpPr/>
          <p:nvPr/>
        </p:nvSpPr>
        <p:spPr>
          <a:xfrm>
            <a:off x="5321300" y="6167735"/>
            <a:ext cx="687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800" dirty="0" err="1">
                <a:solidFill>
                  <a:srgbClr val="212121"/>
                </a:solidFill>
                <a:latin typeface="system-ui"/>
              </a:rPr>
              <a:t>Radujkovic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A, et al.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Allogeneic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Stem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Cell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Transplantation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for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Blast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Crisis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Myeloid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Leukemia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in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Era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of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Tyrosine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Kinase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Inhibitors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: A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Retrospective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Study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EBMT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Malignancies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Working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Party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Biol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Blood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Marrow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2019 Oct;25(10):2008-2016</a:t>
            </a:r>
          </a:p>
          <a:p>
            <a:pPr algn="r"/>
            <a:endParaRPr lang="tr-TR" sz="800" dirty="0">
              <a:solidFill>
                <a:srgbClr val="212121"/>
              </a:solidFill>
              <a:latin typeface="system-ui"/>
            </a:endParaRPr>
          </a:p>
          <a:p>
            <a:pPr algn="r"/>
            <a:r>
              <a:rPr lang="en-US" sz="800" dirty="0"/>
              <a:t>Saxena et al. J </a:t>
            </a:r>
            <a:r>
              <a:rPr lang="en-US" sz="800" dirty="0" err="1"/>
              <a:t>Hematol</a:t>
            </a:r>
            <a:r>
              <a:rPr lang="en-US" sz="800" dirty="0"/>
              <a:t> Oncol (2021) 14:94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488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EB4A6D06-0AA5-C145-B890-29A19CD1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4" y="865809"/>
            <a:ext cx="5522753" cy="2854136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9FBA540E-A2E8-C14B-9CA9-403BAAB7832F}"/>
              </a:ext>
            </a:extLst>
          </p:cNvPr>
          <p:cNvSpPr txBox="1"/>
          <p:nvPr/>
        </p:nvSpPr>
        <p:spPr>
          <a:xfrm>
            <a:off x="2797865" y="2127315"/>
            <a:ext cx="324685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Nakile</a:t>
            </a:r>
            <a:r>
              <a:rPr lang="en-US" dirty="0"/>
              <a:t> </a:t>
            </a:r>
            <a:r>
              <a:rPr lang="en-US" dirty="0" err="1"/>
              <a:t>ilerleyebilen</a:t>
            </a:r>
            <a:r>
              <a:rPr lang="en-US" dirty="0"/>
              <a:t> hasta </a:t>
            </a:r>
            <a:r>
              <a:rPr lang="en-US" dirty="0" err="1"/>
              <a:t>sayısı</a:t>
            </a:r>
            <a:r>
              <a:rPr lang="en-US" dirty="0"/>
              <a:t> </a:t>
            </a:r>
          </a:p>
          <a:p>
            <a:r>
              <a:rPr lang="en-US" dirty="0"/>
              <a:t>%32.5 </a:t>
            </a:r>
            <a:r>
              <a:rPr lang="en-US" dirty="0">
                <a:sym typeface="Wingdings" pitchFamily="2" charset="2"/>
              </a:rPr>
              <a:t> IC/HMA+TKI</a:t>
            </a:r>
            <a:endParaRPr lang="en-US" dirty="0"/>
          </a:p>
          <a:p>
            <a:r>
              <a:rPr lang="en-US" dirty="0"/>
              <a:t>%10.7 hasta </a:t>
            </a:r>
            <a:r>
              <a:rPr lang="en-US" dirty="0" err="1"/>
              <a:t>Sadece</a:t>
            </a:r>
            <a:r>
              <a:rPr lang="en-US" dirty="0"/>
              <a:t> TKI</a:t>
            </a:r>
          </a:p>
        </p:txBody>
      </p:sp>
      <p:sp>
        <p:nvSpPr>
          <p:cNvPr id="15" name="Unvan 1">
            <a:extLst>
              <a:ext uri="{FF2B5EF4-FFF2-40B4-BE49-F238E27FC236}">
                <a16:creationId xmlns:a16="http://schemas.microsoft.com/office/drawing/2014/main" id="{52B0A919-96BF-7941-8984-278030DA22CE}"/>
              </a:ext>
            </a:extLst>
          </p:cNvPr>
          <p:cNvSpPr txBox="1">
            <a:spLocks/>
          </p:cNvSpPr>
          <p:nvPr/>
        </p:nvSpPr>
        <p:spPr>
          <a:xfrm>
            <a:off x="0" y="153544"/>
            <a:ext cx="55957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BF-</a:t>
            </a:r>
            <a:r>
              <a:rPr lang="en-US" sz="3600" b="1" dirty="0" err="1">
                <a:solidFill>
                  <a:srgbClr val="C00000"/>
                </a:solidFill>
              </a:rPr>
              <a:t>KML’de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5ACB422-22A8-6F4A-AAD1-A845749932AE}"/>
              </a:ext>
            </a:extLst>
          </p:cNvPr>
          <p:cNvSpPr/>
          <p:nvPr/>
        </p:nvSpPr>
        <p:spPr>
          <a:xfrm>
            <a:off x="5321300" y="6167735"/>
            <a:ext cx="687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800" dirty="0" err="1">
                <a:solidFill>
                  <a:srgbClr val="212121"/>
                </a:solidFill>
                <a:latin typeface="system-ui"/>
              </a:rPr>
              <a:t>Radujkovic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A, et al.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Allogeneic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Stem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Cell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Transplantation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for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Blast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Crisis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Myeloid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Leukemia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in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Era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of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Tyrosine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Kinase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Inhibitors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: A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Retrospective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Study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EBMT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Malignancies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Working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Party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Biol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Blood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Marrow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2019 Oct;25(10):2008-2016</a:t>
            </a:r>
          </a:p>
          <a:p>
            <a:pPr algn="r"/>
            <a:endParaRPr lang="tr-TR" sz="800" dirty="0">
              <a:solidFill>
                <a:srgbClr val="212121"/>
              </a:solidFill>
              <a:latin typeface="system-ui"/>
            </a:endParaRPr>
          </a:p>
          <a:p>
            <a:pPr algn="r"/>
            <a:r>
              <a:rPr lang="en-US" sz="800" dirty="0"/>
              <a:t>Saxena et al. J </a:t>
            </a:r>
            <a:r>
              <a:rPr lang="en-US" sz="800" dirty="0" err="1"/>
              <a:t>Hematol</a:t>
            </a:r>
            <a:r>
              <a:rPr lang="en-US" sz="800" dirty="0"/>
              <a:t> Oncol (2021) 14:94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504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EB4A6D06-0AA5-C145-B890-29A19CD1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4" y="865809"/>
            <a:ext cx="5522753" cy="2854136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9FBA540E-A2E8-C14B-9CA9-403BAAB7832F}"/>
              </a:ext>
            </a:extLst>
          </p:cNvPr>
          <p:cNvSpPr txBox="1"/>
          <p:nvPr/>
        </p:nvSpPr>
        <p:spPr>
          <a:xfrm>
            <a:off x="2797865" y="2127315"/>
            <a:ext cx="324685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Nakile</a:t>
            </a:r>
            <a:r>
              <a:rPr lang="en-US" dirty="0"/>
              <a:t> </a:t>
            </a:r>
            <a:r>
              <a:rPr lang="en-US" dirty="0" err="1"/>
              <a:t>ilerleyebilen</a:t>
            </a:r>
            <a:r>
              <a:rPr lang="en-US" dirty="0"/>
              <a:t> hasta </a:t>
            </a:r>
            <a:r>
              <a:rPr lang="en-US" dirty="0" err="1"/>
              <a:t>sayısı</a:t>
            </a:r>
            <a:r>
              <a:rPr lang="en-US" dirty="0"/>
              <a:t> </a:t>
            </a:r>
          </a:p>
          <a:p>
            <a:r>
              <a:rPr lang="en-US" dirty="0"/>
              <a:t>%32.5 </a:t>
            </a:r>
            <a:r>
              <a:rPr lang="en-US" dirty="0">
                <a:sym typeface="Wingdings" pitchFamily="2" charset="2"/>
              </a:rPr>
              <a:t> IC/HMA+TKI</a:t>
            </a:r>
            <a:endParaRPr lang="en-US" dirty="0"/>
          </a:p>
          <a:p>
            <a:r>
              <a:rPr lang="en-US" dirty="0"/>
              <a:t>%10.7 hasta </a:t>
            </a:r>
            <a:r>
              <a:rPr lang="en-US" dirty="0" err="1"/>
              <a:t>Sadece</a:t>
            </a:r>
            <a:r>
              <a:rPr lang="en-US" dirty="0"/>
              <a:t> TKI</a:t>
            </a:r>
          </a:p>
        </p:txBody>
      </p:sp>
      <p:sp>
        <p:nvSpPr>
          <p:cNvPr id="15" name="Unvan 1">
            <a:extLst>
              <a:ext uri="{FF2B5EF4-FFF2-40B4-BE49-F238E27FC236}">
                <a16:creationId xmlns:a16="http://schemas.microsoft.com/office/drawing/2014/main" id="{52B0A919-96BF-7941-8984-278030DA22CE}"/>
              </a:ext>
            </a:extLst>
          </p:cNvPr>
          <p:cNvSpPr txBox="1">
            <a:spLocks/>
          </p:cNvSpPr>
          <p:nvPr/>
        </p:nvSpPr>
        <p:spPr>
          <a:xfrm>
            <a:off x="0" y="153544"/>
            <a:ext cx="55957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BF-</a:t>
            </a:r>
            <a:r>
              <a:rPr lang="en-US" sz="3600" b="1" dirty="0" err="1">
                <a:solidFill>
                  <a:srgbClr val="C00000"/>
                </a:solidFill>
              </a:rPr>
              <a:t>KML’de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1AFAC35-B751-2548-8D1A-55F529523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6" y="3719945"/>
            <a:ext cx="4503729" cy="3041479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733AA279-C5A5-6D42-BB9C-A304EBBA17DD}"/>
              </a:ext>
            </a:extLst>
          </p:cNvPr>
          <p:cNvSpPr/>
          <p:nvPr/>
        </p:nvSpPr>
        <p:spPr>
          <a:xfrm>
            <a:off x="5321300" y="6167735"/>
            <a:ext cx="687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800" dirty="0" err="1">
                <a:solidFill>
                  <a:srgbClr val="212121"/>
                </a:solidFill>
                <a:latin typeface="system-ui"/>
              </a:rPr>
              <a:t>Radujkovic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A, et al.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Allogeneic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Stem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Cell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Transplantation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for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Blast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Crisis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Myeloid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Leukemia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in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Era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of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Tyrosine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Kinase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Inhibitors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: A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Retrospective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Study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EBMT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Malignancies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Working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Party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Biol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Blood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Marrow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2019 Oct;25(10):2008-2016</a:t>
            </a:r>
          </a:p>
          <a:p>
            <a:pPr algn="r"/>
            <a:endParaRPr lang="tr-TR" sz="800" dirty="0">
              <a:solidFill>
                <a:srgbClr val="212121"/>
              </a:solidFill>
              <a:latin typeface="system-ui"/>
            </a:endParaRPr>
          </a:p>
          <a:p>
            <a:pPr algn="r"/>
            <a:r>
              <a:rPr lang="en-US" sz="800" dirty="0"/>
              <a:t>Saxena et al. J </a:t>
            </a:r>
            <a:r>
              <a:rPr lang="en-US" sz="800" dirty="0" err="1"/>
              <a:t>Hematol</a:t>
            </a:r>
            <a:r>
              <a:rPr lang="en-US" sz="800" dirty="0"/>
              <a:t> Oncol (2021) 14:94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561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EB4A6D06-0AA5-C145-B890-29A19CD1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4" y="865809"/>
            <a:ext cx="5522753" cy="2854136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9FBA540E-A2E8-C14B-9CA9-403BAAB7832F}"/>
              </a:ext>
            </a:extLst>
          </p:cNvPr>
          <p:cNvSpPr txBox="1"/>
          <p:nvPr/>
        </p:nvSpPr>
        <p:spPr>
          <a:xfrm>
            <a:off x="2797865" y="2127315"/>
            <a:ext cx="324685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Nakile</a:t>
            </a:r>
            <a:r>
              <a:rPr lang="en-US" dirty="0"/>
              <a:t> </a:t>
            </a:r>
            <a:r>
              <a:rPr lang="en-US" dirty="0" err="1"/>
              <a:t>ilerleyebilen</a:t>
            </a:r>
            <a:r>
              <a:rPr lang="en-US" dirty="0"/>
              <a:t> hasta </a:t>
            </a:r>
            <a:r>
              <a:rPr lang="en-US" dirty="0" err="1"/>
              <a:t>sayısı</a:t>
            </a:r>
            <a:r>
              <a:rPr lang="en-US" dirty="0"/>
              <a:t> </a:t>
            </a:r>
          </a:p>
          <a:p>
            <a:r>
              <a:rPr lang="en-US" dirty="0"/>
              <a:t>%32.5 </a:t>
            </a:r>
            <a:r>
              <a:rPr lang="en-US" dirty="0">
                <a:sym typeface="Wingdings" pitchFamily="2" charset="2"/>
              </a:rPr>
              <a:t> IC/HMA+TKI</a:t>
            </a:r>
            <a:endParaRPr lang="en-US" dirty="0"/>
          </a:p>
          <a:p>
            <a:r>
              <a:rPr lang="en-US" dirty="0"/>
              <a:t>%10.7 hasta </a:t>
            </a:r>
            <a:r>
              <a:rPr lang="en-US" dirty="0" err="1"/>
              <a:t>Sadece</a:t>
            </a:r>
            <a:r>
              <a:rPr lang="en-US" dirty="0"/>
              <a:t> TKI</a:t>
            </a:r>
          </a:p>
        </p:txBody>
      </p:sp>
      <p:sp>
        <p:nvSpPr>
          <p:cNvPr id="15" name="Unvan 1">
            <a:extLst>
              <a:ext uri="{FF2B5EF4-FFF2-40B4-BE49-F238E27FC236}">
                <a16:creationId xmlns:a16="http://schemas.microsoft.com/office/drawing/2014/main" id="{52B0A919-96BF-7941-8984-278030DA22CE}"/>
              </a:ext>
            </a:extLst>
          </p:cNvPr>
          <p:cNvSpPr txBox="1">
            <a:spLocks/>
          </p:cNvSpPr>
          <p:nvPr/>
        </p:nvSpPr>
        <p:spPr>
          <a:xfrm>
            <a:off x="0" y="153544"/>
            <a:ext cx="55957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BF-</a:t>
            </a:r>
            <a:r>
              <a:rPr lang="en-US" sz="3600" b="1" dirty="0" err="1">
                <a:solidFill>
                  <a:srgbClr val="C00000"/>
                </a:solidFill>
              </a:rPr>
              <a:t>KML’de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1AFAC35-B751-2548-8D1A-55F529523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6" y="3719945"/>
            <a:ext cx="4503729" cy="304147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39BE1F7-3564-4B4F-9870-7E9B03BAA8A2}"/>
              </a:ext>
            </a:extLst>
          </p:cNvPr>
          <p:cNvSpPr txBox="1"/>
          <p:nvPr/>
        </p:nvSpPr>
        <p:spPr>
          <a:xfrm>
            <a:off x="2797865" y="4312151"/>
            <a:ext cx="267315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yaş</a:t>
            </a:r>
            <a:r>
              <a:rPr lang="en-US" dirty="0"/>
              <a:t> </a:t>
            </a:r>
          </a:p>
          <a:p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performans</a:t>
            </a:r>
            <a:r>
              <a:rPr lang="en-US" dirty="0"/>
              <a:t> </a:t>
            </a:r>
            <a:r>
              <a:rPr lang="en-US" dirty="0" err="1"/>
              <a:t>skoru</a:t>
            </a:r>
            <a:r>
              <a:rPr lang="en-US" dirty="0"/>
              <a:t> </a:t>
            </a:r>
          </a:p>
          <a:p>
            <a:r>
              <a:rPr lang="en-US" dirty="0" err="1"/>
              <a:t>tanıdan</a:t>
            </a:r>
            <a:r>
              <a:rPr lang="en-US" dirty="0"/>
              <a:t> </a:t>
            </a:r>
            <a:r>
              <a:rPr lang="en-US" dirty="0" err="1"/>
              <a:t>nakile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</a:p>
          <a:p>
            <a:r>
              <a:rPr lang="en-US" dirty="0" err="1"/>
              <a:t>miyeloablatif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</a:p>
          <a:p>
            <a:r>
              <a:rPr lang="en-US" dirty="0" err="1"/>
              <a:t>akraba</a:t>
            </a:r>
            <a:r>
              <a:rPr lang="en-US" dirty="0"/>
              <a:t> </a:t>
            </a:r>
            <a:r>
              <a:rPr lang="en-US" dirty="0" err="1"/>
              <a:t>dışı</a:t>
            </a:r>
            <a:r>
              <a:rPr lang="en-US" dirty="0"/>
              <a:t> </a:t>
            </a:r>
            <a:r>
              <a:rPr lang="en-US" dirty="0" err="1"/>
              <a:t>donörden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A016BC4-D069-9747-B676-2C8D76B29567}"/>
              </a:ext>
            </a:extLst>
          </p:cNvPr>
          <p:cNvSpPr/>
          <p:nvPr/>
        </p:nvSpPr>
        <p:spPr>
          <a:xfrm>
            <a:off x="5321300" y="6167735"/>
            <a:ext cx="687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800" dirty="0" err="1">
                <a:solidFill>
                  <a:srgbClr val="212121"/>
                </a:solidFill>
                <a:latin typeface="system-ui"/>
              </a:rPr>
              <a:t>Radujkovic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A, et al.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Allogeneic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Stem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Cell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Transplantation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for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Blast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Crisis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Myeloid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Leukemia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in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Era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of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Tyrosine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Kinase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Inhibitors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: A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Retrospective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Study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EBMT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Malignancies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Working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Party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Biol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Blood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Marrow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2019 Oct;25(10):2008-2016</a:t>
            </a:r>
          </a:p>
          <a:p>
            <a:pPr algn="r"/>
            <a:endParaRPr lang="tr-TR" sz="800" dirty="0">
              <a:solidFill>
                <a:srgbClr val="212121"/>
              </a:solidFill>
              <a:latin typeface="system-ui"/>
            </a:endParaRPr>
          </a:p>
          <a:p>
            <a:pPr algn="r"/>
            <a:r>
              <a:rPr lang="en-US" sz="800" dirty="0"/>
              <a:t>Saxena et al. J </a:t>
            </a:r>
            <a:r>
              <a:rPr lang="en-US" sz="800" dirty="0" err="1"/>
              <a:t>Hematol</a:t>
            </a:r>
            <a:r>
              <a:rPr lang="en-US" sz="800" dirty="0"/>
              <a:t> Oncol (2021) 14:94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872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EB4A6D06-0AA5-C145-B890-29A19CD1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4" y="865809"/>
            <a:ext cx="5522753" cy="2854136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9FBA540E-A2E8-C14B-9CA9-403BAAB7832F}"/>
              </a:ext>
            </a:extLst>
          </p:cNvPr>
          <p:cNvSpPr txBox="1"/>
          <p:nvPr/>
        </p:nvSpPr>
        <p:spPr>
          <a:xfrm>
            <a:off x="2797865" y="2127315"/>
            <a:ext cx="324685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Nakile</a:t>
            </a:r>
            <a:r>
              <a:rPr lang="en-US" dirty="0"/>
              <a:t> </a:t>
            </a:r>
            <a:r>
              <a:rPr lang="en-US" dirty="0" err="1"/>
              <a:t>ilerleyebilen</a:t>
            </a:r>
            <a:r>
              <a:rPr lang="en-US" dirty="0"/>
              <a:t> hasta </a:t>
            </a:r>
            <a:r>
              <a:rPr lang="en-US" dirty="0" err="1"/>
              <a:t>sayısı</a:t>
            </a:r>
            <a:r>
              <a:rPr lang="en-US" dirty="0"/>
              <a:t> </a:t>
            </a:r>
          </a:p>
          <a:p>
            <a:r>
              <a:rPr lang="en-US" dirty="0"/>
              <a:t>%32.5 </a:t>
            </a:r>
            <a:r>
              <a:rPr lang="en-US" dirty="0">
                <a:sym typeface="Wingdings" pitchFamily="2" charset="2"/>
              </a:rPr>
              <a:t> IC/HMA+TKI</a:t>
            </a:r>
            <a:endParaRPr lang="en-US" dirty="0"/>
          </a:p>
          <a:p>
            <a:r>
              <a:rPr lang="en-US" dirty="0"/>
              <a:t>%10.7 hasta </a:t>
            </a:r>
            <a:r>
              <a:rPr lang="en-US" dirty="0" err="1"/>
              <a:t>Sadece</a:t>
            </a:r>
            <a:r>
              <a:rPr lang="en-US" dirty="0"/>
              <a:t> TKI</a:t>
            </a:r>
          </a:p>
        </p:txBody>
      </p:sp>
      <p:sp>
        <p:nvSpPr>
          <p:cNvPr id="15" name="Unvan 1">
            <a:extLst>
              <a:ext uri="{FF2B5EF4-FFF2-40B4-BE49-F238E27FC236}">
                <a16:creationId xmlns:a16="http://schemas.microsoft.com/office/drawing/2014/main" id="{52B0A919-96BF-7941-8984-278030DA22CE}"/>
              </a:ext>
            </a:extLst>
          </p:cNvPr>
          <p:cNvSpPr txBox="1">
            <a:spLocks/>
          </p:cNvSpPr>
          <p:nvPr/>
        </p:nvSpPr>
        <p:spPr>
          <a:xfrm>
            <a:off x="0" y="153544"/>
            <a:ext cx="55957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BF-</a:t>
            </a:r>
            <a:r>
              <a:rPr lang="en-US" sz="3600" b="1" dirty="0" err="1">
                <a:solidFill>
                  <a:srgbClr val="C00000"/>
                </a:solidFill>
              </a:rPr>
              <a:t>KML’de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1AFAC35-B751-2548-8D1A-55F529523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6" y="3719945"/>
            <a:ext cx="4503729" cy="304147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39BE1F7-3564-4B4F-9870-7E9B03BAA8A2}"/>
              </a:ext>
            </a:extLst>
          </p:cNvPr>
          <p:cNvSpPr txBox="1"/>
          <p:nvPr/>
        </p:nvSpPr>
        <p:spPr>
          <a:xfrm>
            <a:off x="2797865" y="4312151"/>
            <a:ext cx="267315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yaş</a:t>
            </a:r>
            <a:r>
              <a:rPr lang="en-US" dirty="0"/>
              <a:t> </a:t>
            </a:r>
          </a:p>
          <a:p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performans</a:t>
            </a:r>
            <a:r>
              <a:rPr lang="en-US" dirty="0"/>
              <a:t> </a:t>
            </a:r>
            <a:r>
              <a:rPr lang="en-US" dirty="0" err="1"/>
              <a:t>skoru</a:t>
            </a:r>
            <a:r>
              <a:rPr lang="en-US" dirty="0"/>
              <a:t> </a:t>
            </a:r>
          </a:p>
          <a:p>
            <a:r>
              <a:rPr lang="en-US" dirty="0" err="1"/>
              <a:t>tanıdan</a:t>
            </a:r>
            <a:r>
              <a:rPr lang="en-US" dirty="0"/>
              <a:t> </a:t>
            </a:r>
            <a:r>
              <a:rPr lang="en-US" dirty="0" err="1"/>
              <a:t>nakile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</a:p>
          <a:p>
            <a:r>
              <a:rPr lang="en-US" dirty="0" err="1"/>
              <a:t>miyeloablatif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</a:p>
          <a:p>
            <a:r>
              <a:rPr lang="en-US" dirty="0" err="1"/>
              <a:t>akraba</a:t>
            </a:r>
            <a:r>
              <a:rPr lang="en-US" dirty="0"/>
              <a:t> </a:t>
            </a:r>
            <a:r>
              <a:rPr lang="en-US" dirty="0" err="1"/>
              <a:t>dışı</a:t>
            </a:r>
            <a:r>
              <a:rPr lang="en-US" dirty="0"/>
              <a:t> </a:t>
            </a:r>
            <a:r>
              <a:rPr lang="en-US" dirty="0" err="1"/>
              <a:t>donörden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2678165-6192-BF42-AEBA-F6789E25F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193" y="1750001"/>
            <a:ext cx="4132639" cy="346248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4BF3023-DC44-E94B-95B2-A813EF3869FC}"/>
              </a:ext>
            </a:extLst>
          </p:cNvPr>
          <p:cNvSpPr txBox="1"/>
          <p:nvPr/>
        </p:nvSpPr>
        <p:spPr>
          <a:xfrm>
            <a:off x="6225866" y="644774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957FC73-1D42-C444-894B-6CFF527B6737}"/>
              </a:ext>
            </a:extLst>
          </p:cNvPr>
          <p:cNvSpPr/>
          <p:nvPr/>
        </p:nvSpPr>
        <p:spPr>
          <a:xfrm>
            <a:off x="5321300" y="6167735"/>
            <a:ext cx="687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800" dirty="0" err="1">
                <a:solidFill>
                  <a:srgbClr val="212121"/>
                </a:solidFill>
                <a:latin typeface="system-ui"/>
              </a:rPr>
              <a:t>Radujkovic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A, et al.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Allogeneic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Stem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Cell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Transplantation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for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Blast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Crisis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Myeloid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Leukemia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in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Era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of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Tyrosine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Kinase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Inhibitors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: A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Retrospective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Study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EBMT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Malignancies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Working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Party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Biol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Blood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Marrow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2019 Oct;25(10):2008-2016</a:t>
            </a:r>
          </a:p>
          <a:p>
            <a:pPr algn="r"/>
            <a:endParaRPr lang="tr-TR" sz="800" dirty="0">
              <a:solidFill>
                <a:srgbClr val="212121"/>
              </a:solidFill>
              <a:latin typeface="system-ui"/>
            </a:endParaRPr>
          </a:p>
          <a:p>
            <a:pPr algn="r"/>
            <a:r>
              <a:rPr lang="en-US" sz="800" dirty="0"/>
              <a:t>Saxena et al. J </a:t>
            </a:r>
            <a:r>
              <a:rPr lang="en-US" sz="800" dirty="0" err="1"/>
              <a:t>Hematol</a:t>
            </a:r>
            <a:r>
              <a:rPr lang="en-US" sz="800" dirty="0"/>
              <a:t> Oncol (2021) 14:94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298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46240A-4809-9141-A25F-F0367296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endikasyonları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E7FDC5-873D-6F41-927A-DC0E188DF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7855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TKI'lere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intolerans; </a:t>
            </a:r>
          </a:p>
          <a:p>
            <a:endParaRPr lang="en-US" dirty="0"/>
          </a:p>
          <a:p>
            <a:r>
              <a:rPr lang="en-US" dirty="0" err="1"/>
              <a:t>başlangıçta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evre</a:t>
            </a:r>
            <a:r>
              <a:rPr lang="en-US" dirty="0"/>
              <a:t> KML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hastalığın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/>
              <a:t>evre </a:t>
            </a:r>
            <a:r>
              <a:rPr lang="en-US" dirty="0" err="1"/>
              <a:t>KML'ye</a:t>
            </a:r>
            <a:r>
              <a:rPr lang="en-US" dirty="0"/>
              <a:t> </a:t>
            </a:r>
            <a:r>
              <a:rPr lang="en-US" dirty="0" err="1"/>
              <a:t>ilerlemesi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yüksek </a:t>
            </a:r>
            <a:r>
              <a:rPr lang="en-US" b="1" dirty="0" err="1"/>
              <a:t>riskli</a:t>
            </a:r>
            <a:r>
              <a:rPr lang="en-US" b="1" dirty="0"/>
              <a:t> </a:t>
            </a:r>
            <a:r>
              <a:rPr lang="en-US" b="1" dirty="0" err="1"/>
              <a:t>ek</a:t>
            </a:r>
            <a:r>
              <a:rPr lang="en-US" b="1" dirty="0"/>
              <a:t> </a:t>
            </a:r>
            <a:r>
              <a:rPr lang="en-US" b="1" dirty="0" err="1"/>
              <a:t>sitogenetik</a:t>
            </a:r>
            <a:r>
              <a:rPr lang="en-US" b="1" dirty="0"/>
              <a:t> </a:t>
            </a:r>
            <a:r>
              <a:rPr lang="en-US" b="1" dirty="0" err="1"/>
              <a:t>anormallikler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lösemi</a:t>
            </a:r>
            <a:r>
              <a:rPr lang="en-US" b="1" dirty="0"/>
              <a:t> </a:t>
            </a:r>
            <a:r>
              <a:rPr lang="en-US" b="1" dirty="0" err="1"/>
              <a:t>prediktif</a:t>
            </a:r>
            <a:r>
              <a:rPr lang="en-US" b="1" dirty="0"/>
              <a:t> </a:t>
            </a:r>
            <a:r>
              <a:rPr lang="en-US" b="1" dirty="0" err="1"/>
              <a:t>moleküler</a:t>
            </a:r>
            <a:r>
              <a:rPr lang="en-US" b="1" dirty="0"/>
              <a:t> </a:t>
            </a:r>
            <a:r>
              <a:rPr lang="en-US" b="1" dirty="0" err="1"/>
              <a:t>belirteçler</a:t>
            </a:r>
            <a:r>
              <a:rPr lang="en-US" b="1" dirty="0"/>
              <a:t> </a:t>
            </a:r>
            <a:r>
              <a:rPr lang="en-US" b="1" dirty="0" err="1"/>
              <a:t>nakil</a:t>
            </a:r>
            <a:r>
              <a:rPr lang="en-US" b="1" dirty="0"/>
              <a:t> </a:t>
            </a:r>
            <a:r>
              <a:rPr lang="en-US" b="1" dirty="0" err="1"/>
              <a:t>endikasyonunu</a:t>
            </a:r>
            <a:r>
              <a:rPr lang="en-US" b="1" dirty="0"/>
              <a:t> </a:t>
            </a:r>
            <a:r>
              <a:rPr lang="en-US" b="1" dirty="0" err="1"/>
              <a:t>tetiklemelidir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A73B0F78-2093-254F-88A2-10025290B3FE}"/>
              </a:ext>
            </a:extLst>
          </p:cNvPr>
          <p:cNvSpPr/>
          <p:nvPr/>
        </p:nvSpPr>
        <p:spPr>
          <a:xfrm>
            <a:off x="1965406" y="1892284"/>
            <a:ext cx="2978727" cy="341632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+8, </a:t>
            </a:r>
          </a:p>
          <a:p>
            <a:r>
              <a:rPr lang="en-US" sz="2400" dirty="0"/>
              <a:t>second Ph chromosome,</a:t>
            </a:r>
          </a:p>
          <a:p>
            <a:r>
              <a:rPr lang="en-US" sz="2400" dirty="0" err="1"/>
              <a:t>i</a:t>
            </a:r>
            <a:r>
              <a:rPr lang="en-US" sz="2400" dirty="0"/>
              <a:t>(17q)</a:t>
            </a:r>
          </a:p>
          <a:p>
            <a:r>
              <a:rPr lang="en-US" sz="2400" dirty="0"/>
              <a:t>+19,</a:t>
            </a:r>
          </a:p>
          <a:p>
            <a:r>
              <a:rPr lang="en-US" sz="2400" dirty="0"/>
              <a:t>7/7q-, </a:t>
            </a:r>
          </a:p>
          <a:p>
            <a:r>
              <a:rPr lang="en-US" sz="2400" dirty="0"/>
              <a:t>11q23, </a:t>
            </a:r>
          </a:p>
          <a:p>
            <a:r>
              <a:rPr lang="en-US" sz="2400" dirty="0"/>
              <a:t>3q26.2,</a:t>
            </a:r>
          </a:p>
          <a:p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karyotip</a:t>
            </a:r>
            <a:endParaRPr lang="en-US" sz="24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15D35FC-0AE7-9E4F-B3BE-26BC28A3BDF7}"/>
              </a:ext>
            </a:extLst>
          </p:cNvPr>
          <p:cNvSpPr txBox="1"/>
          <p:nvPr/>
        </p:nvSpPr>
        <p:spPr>
          <a:xfrm>
            <a:off x="6717792" y="1892284"/>
            <a:ext cx="1858201" cy="3416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dirty="0"/>
              <a:t>RUNX1</a:t>
            </a:r>
          </a:p>
          <a:p>
            <a:r>
              <a:rPr lang="tr-TR" sz="2400" dirty="0"/>
              <a:t>ASXL1</a:t>
            </a:r>
          </a:p>
          <a:p>
            <a:r>
              <a:rPr lang="tr-TR" sz="2400" dirty="0"/>
              <a:t>IKZF1</a:t>
            </a:r>
          </a:p>
          <a:p>
            <a:r>
              <a:rPr lang="tr-TR" sz="2400" dirty="0"/>
              <a:t>WT1 </a:t>
            </a:r>
          </a:p>
          <a:p>
            <a:r>
              <a:rPr lang="tr-TR" sz="2400" dirty="0"/>
              <a:t>TET2</a:t>
            </a:r>
          </a:p>
          <a:p>
            <a:r>
              <a:rPr lang="tr-TR" sz="2400" dirty="0"/>
              <a:t>IDH1/2</a:t>
            </a:r>
          </a:p>
          <a:p>
            <a:r>
              <a:rPr lang="tr-TR" sz="2400" dirty="0"/>
              <a:t>CBFB/MYH11</a:t>
            </a:r>
          </a:p>
          <a:p>
            <a:r>
              <a:rPr lang="tr-TR" sz="2400" dirty="0"/>
              <a:t>TP53</a:t>
            </a:r>
          </a:p>
          <a:p>
            <a:endParaRPr lang="tr-TR" sz="24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3F47555-FA2C-404F-B288-0DB58D320252}"/>
              </a:ext>
            </a:extLst>
          </p:cNvPr>
          <p:cNvSpPr txBox="1"/>
          <p:nvPr/>
        </p:nvSpPr>
        <p:spPr>
          <a:xfrm>
            <a:off x="569595" y="5677523"/>
            <a:ext cx="1105281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ELN </a:t>
            </a:r>
            <a:r>
              <a:rPr lang="en-US" dirty="0" err="1"/>
              <a:t>kriterlerine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 yüksek </a:t>
            </a:r>
            <a:r>
              <a:rPr lang="en-US" dirty="0" err="1"/>
              <a:t>riskli</a:t>
            </a:r>
            <a:r>
              <a:rPr lang="en-US" dirty="0"/>
              <a:t> </a:t>
            </a:r>
            <a:r>
              <a:rPr lang="en-US" dirty="0" err="1"/>
              <a:t>karyotip</a:t>
            </a:r>
            <a:r>
              <a:rPr lang="en-US" dirty="0"/>
              <a:t> </a:t>
            </a:r>
            <a:r>
              <a:rPr lang="en-US" dirty="0" err="1"/>
              <a:t>anomalisi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yüksek </a:t>
            </a:r>
            <a:r>
              <a:rPr lang="en-US" dirty="0" err="1"/>
              <a:t>risklidir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de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tedavinin</a:t>
            </a:r>
            <a:r>
              <a:rPr lang="en-US" dirty="0"/>
              <a:t> </a:t>
            </a:r>
            <a:r>
              <a:rPr lang="en-US" dirty="0" err="1"/>
              <a:t>yoğunlaştırılması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gözlemlenmeli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değerlendirilmelidir</a:t>
            </a:r>
            <a:r>
              <a:rPr lang="en-US" dirty="0"/>
              <a:t>.</a:t>
            </a:r>
          </a:p>
        </p:txBody>
      </p:sp>
      <p:sp>
        <p:nvSpPr>
          <p:cNvPr id="9" name="Unvan 1">
            <a:extLst>
              <a:ext uri="{FF2B5EF4-FFF2-40B4-BE49-F238E27FC236}">
                <a16:creationId xmlns:a16="http://schemas.microsoft.com/office/drawing/2014/main" id="{7DBB98FD-1E10-A24D-AE25-7197326E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endikasyonları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16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6C2CDD-21BB-6642-A703-7A51919F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84030"/>
          </a:xfrm>
        </p:spPr>
        <p:txBody>
          <a:bodyPr/>
          <a:lstStyle/>
          <a:p>
            <a:r>
              <a:rPr lang="tr-TR" dirty="0"/>
              <a:t>Nakil sırasındaki hastalık fazı </a:t>
            </a:r>
          </a:p>
          <a:p>
            <a:r>
              <a:rPr lang="tr-TR" dirty="0"/>
              <a:t>HLA uyumu</a:t>
            </a:r>
          </a:p>
          <a:p>
            <a:r>
              <a:rPr lang="tr-TR" dirty="0"/>
              <a:t>İleri yaş</a:t>
            </a:r>
          </a:p>
          <a:p>
            <a:r>
              <a:rPr lang="tr-TR" dirty="0"/>
              <a:t>Cinsiyet uyumsuzluğu</a:t>
            </a:r>
          </a:p>
          <a:p>
            <a:r>
              <a:rPr lang="tr-TR" dirty="0"/>
              <a:t>Tanı-</a:t>
            </a:r>
            <a:r>
              <a:rPr lang="tr-TR" dirty="0" err="1"/>
              <a:t>transplant</a:t>
            </a:r>
            <a:r>
              <a:rPr lang="tr-TR" dirty="0"/>
              <a:t> arasındaki süre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621969CE-1D9E-7240-BC61-9E4B229DB884}"/>
              </a:ext>
            </a:extLst>
          </p:cNvPr>
          <p:cNvSpPr txBox="1">
            <a:spLocks/>
          </p:cNvSpPr>
          <p:nvPr/>
        </p:nvSpPr>
        <p:spPr>
          <a:xfrm>
            <a:off x="0" y="153544"/>
            <a:ext cx="55957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Pre-transplant Risk </a:t>
            </a:r>
            <a:r>
              <a:rPr lang="en-US" sz="3600" b="1" dirty="0" err="1">
                <a:solidFill>
                  <a:srgbClr val="C00000"/>
                </a:solidFill>
              </a:rPr>
              <a:t>Faktörleri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5AB8BBA-E747-EC4B-BC1B-8E395B6049FC}"/>
              </a:ext>
            </a:extLst>
          </p:cNvPr>
          <p:cNvSpPr/>
          <p:nvPr/>
        </p:nvSpPr>
        <p:spPr>
          <a:xfrm>
            <a:off x="838200" y="4920826"/>
            <a:ext cx="9612086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/>
              <a:t>Birçok </a:t>
            </a:r>
            <a:r>
              <a:rPr lang="en-US" sz="2800" i="1" dirty="0" err="1"/>
              <a:t>çalışma</a:t>
            </a:r>
            <a:r>
              <a:rPr lang="en-US" sz="2800" i="1" dirty="0"/>
              <a:t>, TKI </a:t>
            </a:r>
            <a:r>
              <a:rPr lang="en-US" sz="2800" i="1" dirty="0" err="1"/>
              <a:t>tedavilerinin</a:t>
            </a:r>
            <a:r>
              <a:rPr lang="en-US" sz="2800" i="1" dirty="0"/>
              <a:t> </a:t>
            </a:r>
            <a:r>
              <a:rPr lang="en-US" sz="2800" i="1" dirty="0" err="1"/>
              <a:t>nakil</a:t>
            </a:r>
            <a:r>
              <a:rPr lang="en-US" sz="2800" i="1" dirty="0"/>
              <a:t> </a:t>
            </a:r>
            <a:r>
              <a:rPr lang="en-US" sz="2800" i="1" dirty="0" err="1"/>
              <a:t>sonucunu</a:t>
            </a:r>
            <a:r>
              <a:rPr lang="en-US" sz="2800" i="1" dirty="0"/>
              <a:t> </a:t>
            </a:r>
            <a:r>
              <a:rPr lang="en-US" sz="2800" i="1" dirty="0" err="1"/>
              <a:t>kötü</a:t>
            </a:r>
            <a:r>
              <a:rPr lang="en-US" sz="2800" i="1" dirty="0"/>
              <a:t> </a:t>
            </a:r>
            <a:r>
              <a:rPr lang="en-US" sz="2800" i="1" dirty="0" err="1"/>
              <a:t>yönde</a:t>
            </a:r>
            <a:r>
              <a:rPr lang="en-US" sz="2800" i="1" dirty="0"/>
              <a:t> </a:t>
            </a:r>
            <a:r>
              <a:rPr lang="en-US" sz="2800" i="1" dirty="0" err="1"/>
              <a:t>etkilemediğini</a:t>
            </a:r>
            <a:r>
              <a:rPr lang="en-US" sz="2800" i="1" dirty="0"/>
              <a:t> </a:t>
            </a:r>
            <a:r>
              <a:rPr lang="en-US" sz="2800" i="1" dirty="0" err="1"/>
              <a:t>ve</a:t>
            </a:r>
            <a:r>
              <a:rPr lang="en-US" sz="2800" i="1" dirty="0"/>
              <a:t> </a:t>
            </a:r>
            <a:r>
              <a:rPr lang="en-US" sz="2800" i="1" dirty="0" err="1"/>
              <a:t>transplantasyonla</a:t>
            </a:r>
            <a:r>
              <a:rPr lang="en-US" sz="2800" i="1" dirty="0"/>
              <a:t> </a:t>
            </a:r>
            <a:r>
              <a:rPr lang="en-US" sz="2800" i="1" dirty="0" err="1"/>
              <a:t>ilişkili</a:t>
            </a:r>
            <a:r>
              <a:rPr lang="en-US" sz="2800" i="1" dirty="0"/>
              <a:t> </a:t>
            </a:r>
            <a:r>
              <a:rPr lang="en-US" sz="2800" i="1" dirty="0" err="1"/>
              <a:t>toksisiteyi</a:t>
            </a:r>
            <a:r>
              <a:rPr lang="en-US" sz="2800" i="1" dirty="0"/>
              <a:t> </a:t>
            </a:r>
            <a:r>
              <a:rPr lang="en-US" sz="2800" i="1" dirty="0" err="1"/>
              <a:t>artırmadığını</a:t>
            </a:r>
            <a:r>
              <a:rPr lang="en-US" sz="2800" i="1" dirty="0"/>
              <a:t> </a:t>
            </a:r>
            <a:r>
              <a:rPr lang="en-US" sz="2800" i="1" dirty="0" err="1"/>
              <a:t>doğrulamıştır</a:t>
            </a:r>
            <a:r>
              <a:rPr lang="en-US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99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BC3C31-2E4C-7449-9A05-E5505DD08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KML’de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7C4287F-97C5-8540-8996-C403D7ECF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7564"/>
            <a:ext cx="12192000" cy="303231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D8E5163-00E1-5B4F-9664-C0DCE73A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367" y="-27330"/>
            <a:ext cx="5710323" cy="3764894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FEA580BE-35DC-F24F-A50F-9B2A8886C40F}"/>
              </a:ext>
            </a:extLst>
          </p:cNvPr>
          <p:cNvSpPr txBox="1"/>
          <p:nvPr/>
        </p:nvSpPr>
        <p:spPr>
          <a:xfrm>
            <a:off x="6096000" y="1485785"/>
            <a:ext cx="386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1990-2020 EBMT KML </a:t>
            </a: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verileri</a:t>
            </a:r>
            <a:endParaRPr lang="en-US" dirty="0"/>
          </a:p>
        </p:txBody>
      </p:sp>
      <p:sp>
        <p:nvSpPr>
          <p:cNvPr id="11" name="Yuvarlatılmış Dikdörtgen 10">
            <a:extLst>
              <a:ext uri="{FF2B5EF4-FFF2-40B4-BE49-F238E27FC236}">
                <a16:creationId xmlns:a16="http://schemas.microsoft.com/office/drawing/2014/main" id="{FF6A213B-51B6-F84C-8D24-38A6CB10F079}"/>
              </a:ext>
            </a:extLst>
          </p:cNvPr>
          <p:cNvSpPr/>
          <p:nvPr/>
        </p:nvSpPr>
        <p:spPr>
          <a:xfrm>
            <a:off x="0" y="5525418"/>
            <a:ext cx="12192000" cy="31833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49E8FD-38EE-474E-A81A-2173B7A15137}"/>
              </a:ext>
            </a:extLst>
          </p:cNvPr>
          <p:cNvSpPr/>
          <p:nvPr/>
        </p:nvSpPr>
        <p:spPr>
          <a:xfrm rot="1709112">
            <a:off x="3440211" y="5373694"/>
            <a:ext cx="398006" cy="62178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2219D7-D934-314F-82BC-337F748A326E}"/>
              </a:ext>
            </a:extLst>
          </p:cNvPr>
          <p:cNvSpPr/>
          <p:nvPr/>
        </p:nvSpPr>
        <p:spPr>
          <a:xfrm rot="1709112">
            <a:off x="5284776" y="5373693"/>
            <a:ext cx="398006" cy="62178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C9EF32-D62C-CA4E-9713-B7185FB89FBC}"/>
              </a:ext>
            </a:extLst>
          </p:cNvPr>
          <p:cNvSpPr/>
          <p:nvPr/>
        </p:nvSpPr>
        <p:spPr>
          <a:xfrm rot="1709112">
            <a:off x="7129340" y="5427260"/>
            <a:ext cx="398006" cy="62178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10122D-F567-C74D-BAAF-A9DF4E268B98}"/>
              </a:ext>
            </a:extLst>
          </p:cNvPr>
          <p:cNvSpPr/>
          <p:nvPr/>
        </p:nvSpPr>
        <p:spPr>
          <a:xfrm rot="1709112">
            <a:off x="8923989" y="5405032"/>
            <a:ext cx="398006" cy="62178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9D4047-EE2B-6047-BE35-BFBEF02F5D24}"/>
              </a:ext>
            </a:extLst>
          </p:cNvPr>
          <p:cNvSpPr/>
          <p:nvPr/>
        </p:nvSpPr>
        <p:spPr>
          <a:xfrm rot="1709112">
            <a:off x="10960362" y="5405032"/>
            <a:ext cx="398006" cy="62178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6350080-8208-634A-B5A0-1A76D2E7D4DF}"/>
              </a:ext>
            </a:extLst>
          </p:cNvPr>
          <p:cNvSpPr txBox="1"/>
          <p:nvPr/>
        </p:nvSpPr>
        <p:spPr>
          <a:xfrm>
            <a:off x="99639" y="2875790"/>
            <a:ext cx="3018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/>
              <a:t>Niederwieser</a:t>
            </a:r>
            <a:r>
              <a:rPr lang="tr-TR" sz="1000" dirty="0"/>
              <a:t> D, t </a:t>
            </a:r>
            <a:r>
              <a:rPr lang="tr-TR" sz="1000" dirty="0" err="1"/>
              <a:t>al.One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a </a:t>
            </a:r>
            <a:r>
              <a:rPr lang="tr-TR" sz="1000" dirty="0" err="1"/>
              <a:t>half</a:t>
            </a:r>
            <a:r>
              <a:rPr lang="tr-TR" sz="1000" dirty="0"/>
              <a:t> </a:t>
            </a:r>
            <a:r>
              <a:rPr lang="tr-TR" sz="1000" dirty="0" err="1"/>
              <a:t>million</a:t>
            </a:r>
            <a:r>
              <a:rPr lang="tr-TR" sz="1000" dirty="0"/>
              <a:t> </a:t>
            </a:r>
            <a:r>
              <a:rPr lang="tr-TR" sz="1000" dirty="0" err="1"/>
              <a:t>hematopoietic</a:t>
            </a:r>
            <a:r>
              <a:rPr lang="tr-TR" sz="1000" dirty="0"/>
              <a:t> </a:t>
            </a:r>
            <a:r>
              <a:rPr lang="tr-TR" sz="1000" dirty="0" err="1"/>
              <a:t>stem</a:t>
            </a:r>
            <a:r>
              <a:rPr lang="tr-TR" sz="1000" dirty="0"/>
              <a:t> </a:t>
            </a:r>
            <a:r>
              <a:rPr lang="tr-TR" sz="1000" dirty="0" err="1"/>
              <a:t>cell</a:t>
            </a:r>
            <a:r>
              <a:rPr lang="tr-TR" sz="1000" dirty="0"/>
              <a:t> </a:t>
            </a:r>
            <a:r>
              <a:rPr lang="tr-TR" sz="1000" dirty="0" err="1"/>
              <a:t>transplants</a:t>
            </a:r>
            <a:r>
              <a:rPr lang="tr-TR" sz="1000" dirty="0"/>
              <a:t>: </a:t>
            </a:r>
            <a:r>
              <a:rPr lang="tr-TR" sz="1000" dirty="0" err="1"/>
              <a:t>continuous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differential</a:t>
            </a:r>
            <a:r>
              <a:rPr lang="tr-TR" sz="1000" dirty="0"/>
              <a:t> </a:t>
            </a:r>
            <a:r>
              <a:rPr lang="tr-TR" sz="1000" dirty="0" err="1"/>
              <a:t>improvement</a:t>
            </a:r>
            <a:r>
              <a:rPr lang="tr-TR" sz="1000" dirty="0"/>
              <a:t> in </a:t>
            </a:r>
            <a:r>
              <a:rPr lang="tr-TR" sz="1000" dirty="0" err="1"/>
              <a:t>worldwide</a:t>
            </a:r>
            <a:r>
              <a:rPr lang="tr-TR" sz="1000" dirty="0"/>
              <a:t> </a:t>
            </a:r>
            <a:r>
              <a:rPr lang="tr-TR" sz="1000" dirty="0" err="1"/>
              <a:t>access</a:t>
            </a:r>
            <a:r>
              <a:rPr lang="tr-TR" sz="1000" dirty="0"/>
              <a:t> 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the</a:t>
            </a:r>
            <a:r>
              <a:rPr lang="tr-TR" sz="1000" dirty="0"/>
              <a:t> </a:t>
            </a:r>
            <a:r>
              <a:rPr lang="tr-TR" sz="1000" dirty="0" err="1"/>
              <a:t>use</a:t>
            </a:r>
            <a:r>
              <a:rPr lang="tr-TR" sz="1000" dirty="0"/>
              <a:t> of </a:t>
            </a:r>
            <a:r>
              <a:rPr lang="tr-TR" sz="1000" dirty="0" err="1"/>
              <a:t>non-identical</a:t>
            </a:r>
            <a:r>
              <a:rPr lang="tr-TR" sz="1000" dirty="0"/>
              <a:t> </a:t>
            </a:r>
            <a:r>
              <a:rPr lang="tr-TR" sz="1000" dirty="0" err="1"/>
              <a:t>family</a:t>
            </a:r>
            <a:r>
              <a:rPr lang="tr-TR" sz="1000" dirty="0"/>
              <a:t> </a:t>
            </a:r>
            <a:r>
              <a:rPr lang="tr-TR" sz="1000" dirty="0" err="1"/>
              <a:t>donors</a:t>
            </a:r>
            <a:r>
              <a:rPr lang="tr-TR" sz="1000" dirty="0"/>
              <a:t>. </a:t>
            </a:r>
            <a:r>
              <a:rPr lang="tr-TR" sz="1000" dirty="0" err="1"/>
              <a:t>Haematologica</a:t>
            </a:r>
            <a:r>
              <a:rPr lang="tr-TR" sz="1000" dirty="0"/>
              <a:t>. 2022 May 1;107(5):1045-1053.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618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680D44-5001-9B48-9A79-92E803B4A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5066"/>
          </a:xfrm>
        </p:spPr>
        <p:txBody>
          <a:bodyPr/>
          <a:lstStyle/>
          <a:p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TKI </a:t>
            </a:r>
            <a:r>
              <a:rPr lang="en-US" dirty="0" err="1"/>
              <a:t>tedavisinin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avantajı</a:t>
            </a:r>
            <a:r>
              <a:rPr lang="en-US" dirty="0"/>
              <a:t> </a:t>
            </a:r>
            <a:r>
              <a:rPr lang="en-US" dirty="0" err="1"/>
              <a:t>sağladığı</a:t>
            </a:r>
            <a:r>
              <a:rPr lang="en-US" dirty="0"/>
              <a:t> </a:t>
            </a:r>
            <a:r>
              <a:rPr lang="en-US" dirty="0" err="1"/>
              <a:t>gösterilmiştir</a:t>
            </a:r>
            <a:r>
              <a:rPr lang="en-US" dirty="0"/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1C6ABCA-712B-FD41-899C-61BBD13F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98040"/>
            <a:ext cx="5423027" cy="32494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5D069EE-97D5-AF4D-B0A3-456D7C64C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27" y="3989070"/>
            <a:ext cx="4939867" cy="1840711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3D45329D-88CB-F346-9C08-80676288BDA3}"/>
              </a:ext>
            </a:extLst>
          </p:cNvPr>
          <p:cNvSpPr txBox="1"/>
          <p:nvPr/>
        </p:nvSpPr>
        <p:spPr>
          <a:xfrm>
            <a:off x="3549713" y="2681838"/>
            <a:ext cx="213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Kronik+Advanced</a:t>
            </a:r>
            <a:r>
              <a:rPr lang="en-US" dirty="0"/>
              <a:t> </a:t>
            </a:r>
            <a:r>
              <a:rPr lang="en-US" dirty="0" err="1"/>
              <a:t>faz</a:t>
            </a:r>
            <a:endParaRPr lang="en-US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83297C2-3662-024B-8BD5-4316AC7123DB}"/>
              </a:ext>
            </a:extLst>
          </p:cNvPr>
          <p:cNvSpPr txBox="1"/>
          <p:nvPr/>
        </p:nvSpPr>
        <p:spPr>
          <a:xfrm>
            <a:off x="9954491" y="3715463"/>
            <a:ext cx="109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faz</a:t>
            </a:r>
            <a:endParaRPr lang="en-US" dirty="0"/>
          </a:p>
        </p:txBody>
      </p:sp>
      <p:sp>
        <p:nvSpPr>
          <p:cNvPr id="13" name="Unvan 1">
            <a:extLst>
              <a:ext uri="{FF2B5EF4-FFF2-40B4-BE49-F238E27FC236}">
                <a16:creationId xmlns:a16="http://schemas.microsoft.com/office/drawing/2014/main" id="{C72D9288-04A7-9441-903E-FC9CE6E87CD7}"/>
              </a:ext>
            </a:extLst>
          </p:cNvPr>
          <p:cNvSpPr txBox="1">
            <a:spLocks/>
          </p:cNvSpPr>
          <p:nvPr/>
        </p:nvSpPr>
        <p:spPr>
          <a:xfrm>
            <a:off x="0" y="153544"/>
            <a:ext cx="55957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Pre-transplant TKI </a:t>
            </a:r>
            <a:r>
              <a:rPr lang="en-US" sz="3600" b="1" dirty="0" err="1">
                <a:solidFill>
                  <a:srgbClr val="C00000"/>
                </a:solidFill>
              </a:rPr>
              <a:t>tedavisi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8D71CAA-564D-214B-9A39-12C82C83A481}"/>
              </a:ext>
            </a:extLst>
          </p:cNvPr>
          <p:cNvSpPr/>
          <p:nvPr/>
        </p:nvSpPr>
        <p:spPr>
          <a:xfrm>
            <a:off x="5967564" y="641223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dirty="0">
                <a:solidFill>
                  <a:srgbClr val="212121"/>
                </a:solidFill>
                <a:latin typeface="system-ui"/>
              </a:rPr>
              <a:t>Lee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SJ,et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al.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Impact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of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prior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imatinib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mesylate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on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outcome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of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hematopoietic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cell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transplantation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for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myeloid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leukemia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. Blood. 2008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Oct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15;112(8):3500-7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508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134642-7E80-6A4B-BD9C-99BC9C6F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730" y="5248793"/>
            <a:ext cx="5990953" cy="85774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Nakilden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2.nesil TKI </a:t>
            </a:r>
            <a:r>
              <a:rPr lang="en-US" dirty="0" err="1"/>
              <a:t>tedavisi</a:t>
            </a:r>
            <a:r>
              <a:rPr lang="en-US" dirty="0"/>
              <a:t> TRM </a:t>
            </a:r>
            <a:r>
              <a:rPr lang="en-US" dirty="0" err="1"/>
              <a:t>artışına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olmuyor</a:t>
            </a:r>
            <a:r>
              <a:rPr lang="en-US" dirty="0"/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4C29E9C-9953-2F41-ADB8-3324BE39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" y="873991"/>
            <a:ext cx="3217817" cy="350852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9B9EFFB-7CB5-1742-89A1-DEB49A5E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339" y="873991"/>
            <a:ext cx="3490867" cy="340725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EA69C3B-D5C9-734D-AADA-4C1320C8C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029" y="3485603"/>
            <a:ext cx="2787401" cy="3097113"/>
          </a:xfrm>
          <a:prstGeom prst="rect">
            <a:avLst/>
          </a:prstGeom>
        </p:spPr>
      </p:pic>
      <p:sp>
        <p:nvSpPr>
          <p:cNvPr id="13" name="Unvan 1">
            <a:extLst>
              <a:ext uri="{FF2B5EF4-FFF2-40B4-BE49-F238E27FC236}">
                <a16:creationId xmlns:a16="http://schemas.microsoft.com/office/drawing/2014/main" id="{F36C9A2D-E66D-7D4C-A759-31CF0B8468C5}"/>
              </a:ext>
            </a:extLst>
          </p:cNvPr>
          <p:cNvSpPr txBox="1">
            <a:spLocks/>
          </p:cNvSpPr>
          <p:nvPr/>
        </p:nvSpPr>
        <p:spPr>
          <a:xfrm>
            <a:off x="0" y="153544"/>
            <a:ext cx="55957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Pre-transplant TKI </a:t>
            </a:r>
            <a:r>
              <a:rPr lang="en-US" sz="3600" b="1" dirty="0" err="1">
                <a:solidFill>
                  <a:srgbClr val="C00000"/>
                </a:solidFill>
              </a:rPr>
              <a:t>tedavisi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3FE5FFC-2578-1B44-A4FB-2834A9ED4F10}"/>
              </a:ext>
            </a:extLst>
          </p:cNvPr>
          <p:cNvSpPr/>
          <p:nvPr/>
        </p:nvSpPr>
        <p:spPr>
          <a:xfrm>
            <a:off x="6222671" y="6396335"/>
            <a:ext cx="6109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 err="1">
                <a:solidFill>
                  <a:srgbClr val="212121"/>
                </a:solidFill>
                <a:latin typeface="system-ui"/>
              </a:rPr>
              <a:t>Masouridi-Levrat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S, et al.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Outcomes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and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toxicity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of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allogeneic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hematopoietic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cell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transplantation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in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myeloid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leukemia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patients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previously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treated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with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second-generation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tyrosine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kinase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inhibitors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: a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prospective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non-interventional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study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from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Malignancy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Working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Party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of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EBMT. Bone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Marrow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800" dirty="0" err="1">
                <a:solidFill>
                  <a:srgbClr val="212121"/>
                </a:solidFill>
                <a:latin typeface="system-ui"/>
              </a:rPr>
              <a:t>Transplant</a:t>
            </a:r>
            <a:r>
              <a:rPr lang="tr-TR" sz="800" dirty="0">
                <a:solidFill>
                  <a:srgbClr val="212121"/>
                </a:solidFill>
                <a:latin typeface="system-ui"/>
              </a:rPr>
              <a:t>. 2022 Jan;57(1):23-30.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16992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F2FF68-AEC1-E44C-81D0-9BF21724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619295"/>
            <a:ext cx="10515600" cy="17706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BCR-ABL1 </a:t>
            </a:r>
            <a:r>
              <a:rPr lang="en-US" sz="2400" dirty="0" err="1"/>
              <a:t>nakilden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uzun</a:t>
            </a:r>
            <a:r>
              <a:rPr lang="en-US" sz="2400" dirty="0"/>
              <a:t> </a:t>
            </a:r>
            <a:r>
              <a:rPr lang="en-US" sz="2400" dirty="0" err="1"/>
              <a:t>yıllar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kalıcı</a:t>
            </a:r>
            <a:r>
              <a:rPr lang="en-US" sz="2400" dirty="0"/>
              <a:t> </a:t>
            </a:r>
            <a:r>
              <a:rPr lang="en-US" sz="2400" dirty="0" err="1"/>
              <a:t>olabilir</a:t>
            </a:r>
            <a:r>
              <a:rPr lang="en-US" sz="2400" dirty="0"/>
              <a:t>. </a:t>
            </a:r>
          </a:p>
          <a:p>
            <a:r>
              <a:rPr lang="en-US" sz="2400" dirty="0"/>
              <a:t>BCR-ABL1 </a:t>
            </a:r>
            <a:r>
              <a:rPr lang="en-US" sz="2400" dirty="0" err="1"/>
              <a:t>pozitifliğinin</a:t>
            </a:r>
            <a:r>
              <a:rPr lang="en-US" sz="2400" dirty="0"/>
              <a:t> </a:t>
            </a:r>
            <a:r>
              <a:rPr lang="en-US" sz="2400" dirty="0" err="1"/>
              <a:t>prognostik</a:t>
            </a:r>
            <a:r>
              <a:rPr lang="en-US" sz="2400" dirty="0"/>
              <a:t> </a:t>
            </a:r>
            <a:r>
              <a:rPr lang="en-US" sz="2400" dirty="0" err="1"/>
              <a:t>önemi</a:t>
            </a:r>
            <a:r>
              <a:rPr lang="en-US" sz="2400" dirty="0"/>
              <a:t> </a:t>
            </a:r>
            <a:r>
              <a:rPr lang="en-US" sz="2400" dirty="0" err="1"/>
              <a:t>nakilden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test </a:t>
            </a:r>
            <a:r>
              <a:rPr lang="en-US" sz="2400" dirty="0" err="1"/>
              <a:t>süresinden</a:t>
            </a:r>
            <a:r>
              <a:rPr lang="en-US" sz="2400" dirty="0"/>
              <a:t> </a:t>
            </a:r>
            <a:r>
              <a:rPr lang="en-US" sz="2400" dirty="0" err="1"/>
              <a:t>etkilenir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Nakilden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BCR-ABL1 </a:t>
            </a:r>
            <a:r>
              <a:rPr lang="en-US" sz="2400" dirty="0" err="1"/>
              <a:t>transkriptlerinin</a:t>
            </a:r>
            <a:r>
              <a:rPr lang="en-US" sz="2400" dirty="0"/>
              <a:t> </a:t>
            </a:r>
            <a:r>
              <a:rPr lang="en-US" sz="2400" dirty="0" err="1"/>
              <a:t>erken</a:t>
            </a:r>
            <a:r>
              <a:rPr lang="en-US" sz="2400" dirty="0"/>
              <a:t> </a:t>
            </a:r>
            <a:r>
              <a:rPr lang="en-US" sz="2400" dirty="0" err="1"/>
              <a:t>tespiti</a:t>
            </a:r>
            <a:r>
              <a:rPr lang="en-US" sz="2400" dirty="0"/>
              <a:t>,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tedavilere</a:t>
            </a:r>
            <a:r>
              <a:rPr lang="en-US" sz="2400" dirty="0"/>
              <a:t> </a:t>
            </a:r>
            <a:r>
              <a:rPr lang="en-US" sz="2400" dirty="0" err="1"/>
              <a:t>ihtiyaç</a:t>
            </a:r>
            <a:r>
              <a:rPr lang="en-US" sz="2400" dirty="0"/>
              <a:t> </a:t>
            </a:r>
            <a:r>
              <a:rPr lang="en-US" sz="2400" dirty="0" err="1"/>
              <a:t>duyabilecek</a:t>
            </a:r>
            <a:r>
              <a:rPr lang="en-US" sz="2400" dirty="0"/>
              <a:t> </a:t>
            </a:r>
            <a:r>
              <a:rPr lang="en-US" sz="2400" dirty="0" err="1"/>
              <a:t>hastaları</a:t>
            </a:r>
            <a:r>
              <a:rPr lang="en-US" sz="2400" dirty="0"/>
              <a:t> </a:t>
            </a:r>
            <a:r>
              <a:rPr lang="en-US" sz="2400" dirty="0" err="1"/>
              <a:t>belirlemek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yararlı</a:t>
            </a:r>
            <a:r>
              <a:rPr lang="en-US" sz="2400" dirty="0"/>
              <a:t> </a:t>
            </a:r>
            <a:r>
              <a:rPr lang="en-US" sz="2400" dirty="0" err="1"/>
              <a:t>olabilir</a:t>
            </a:r>
            <a:endParaRPr lang="en-US" sz="2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052CF6A6-D2BB-F648-996B-AA7AF1DD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544"/>
            <a:ext cx="559573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sonrası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takip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44D036D-4D8A-C64F-838E-C8F3C31D7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1" y="864926"/>
            <a:ext cx="10265229" cy="29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0E61612-77B4-2D4F-97D6-4227DAC2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544"/>
            <a:ext cx="559573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sonrası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idame</a:t>
            </a:r>
            <a:r>
              <a:rPr lang="en-US" sz="3600" b="1" dirty="0">
                <a:solidFill>
                  <a:srgbClr val="C00000"/>
                </a:solidFill>
              </a:rPr>
              <a:t> TKI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8B8D32F-0A35-DA42-AEDD-7654CEA6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2" y="1312282"/>
            <a:ext cx="7481940" cy="230353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DCB20BF-3E11-1F4D-A828-38434D308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2" y="3957811"/>
            <a:ext cx="7041402" cy="225793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045F95DE-E32A-EF41-AB7B-0AB800547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656" y="2125474"/>
            <a:ext cx="4702492" cy="32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22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0E61612-77B4-2D4F-97D6-4227DAC2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544"/>
            <a:ext cx="559573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sonrası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idame</a:t>
            </a:r>
            <a:r>
              <a:rPr lang="en-US" sz="3600" b="1" dirty="0">
                <a:solidFill>
                  <a:srgbClr val="C00000"/>
                </a:solidFill>
              </a:rPr>
              <a:t> TKI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8B8D32F-0A35-DA42-AEDD-7654CEA6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2" y="1312282"/>
            <a:ext cx="7481940" cy="230353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DCB20BF-3E11-1F4D-A828-38434D308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2" y="3957811"/>
            <a:ext cx="7041402" cy="225793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045F95DE-E32A-EF41-AB7B-0AB800547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656" y="2125474"/>
            <a:ext cx="4702492" cy="3263096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DA29A7F-C333-5346-8B16-6DB3929AEB9A}"/>
              </a:ext>
            </a:extLst>
          </p:cNvPr>
          <p:cNvSpPr txBox="1">
            <a:spLocks/>
          </p:cNvSpPr>
          <p:nvPr/>
        </p:nvSpPr>
        <p:spPr>
          <a:xfrm>
            <a:off x="1010669" y="2858484"/>
            <a:ext cx="10515600" cy="1353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Akselere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blastik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</a:t>
            </a:r>
            <a:r>
              <a:rPr lang="en-US" dirty="0" err="1"/>
              <a:t>hematolojik</a:t>
            </a:r>
            <a:r>
              <a:rPr lang="en-US" dirty="0"/>
              <a:t> </a:t>
            </a:r>
            <a:r>
              <a:rPr lang="en-US" dirty="0" err="1"/>
              <a:t>nüks</a:t>
            </a:r>
            <a:r>
              <a:rPr lang="en-US" dirty="0"/>
              <a:t> </a:t>
            </a:r>
            <a:r>
              <a:rPr lang="en-US" dirty="0" err="1"/>
              <a:t>riskinin</a:t>
            </a:r>
            <a:r>
              <a:rPr lang="en-US" dirty="0"/>
              <a:t> yüksek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önüne</a:t>
            </a:r>
            <a:r>
              <a:rPr lang="en-US" dirty="0"/>
              <a:t> </a:t>
            </a:r>
            <a:r>
              <a:rPr lang="en-US" dirty="0" err="1"/>
              <a:t>alındığında</a:t>
            </a:r>
            <a:r>
              <a:rPr lang="en-US" dirty="0"/>
              <a:t>, </a:t>
            </a:r>
            <a:r>
              <a:rPr lang="en-US" dirty="0" err="1"/>
              <a:t>nakilden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1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TKI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düşünülmelidir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CF2D99E-AB2F-FB41-896D-939A2E32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3CB85D-68D6-A142-AE6F-C1F15FA16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Teşekkür</a:t>
            </a:r>
            <a:r>
              <a:rPr lang="en-US" dirty="0"/>
              <a:t> </a:t>
            </a:r>
            <a:r>
              <a:rPr lang="en-US"/>
              <a:t>ederim</a:t>
            </a:r>
          </a:p>
        </p:txBody>
      </p:sp>
    </p:spTree>
    <p:extLst>
      <p:ext uri="{BB962C8B-B14F-4D97-AF65-F5344CB8AC3E}">
        <p14:creationId xmlns:p14="http://schemas.microsoft.com/office/powerpoint/2010/main" val="409458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46240A-4809-9141-A25F-F0367296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endikasyonları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E7FDC5-873D-6F41-927A-DC0E188DF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7855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TKI'lere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direnç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intolerans; </a:t>
            </a:r>
          </a:p>
          <a:p>
            <a:endParaRPr lang="en-US" dirty="0"/>
          </a:p>
          <a:p>
            <a:r>
              <a:rPr lang="en-US" dirty="0" err="1"/>
              <a:t>başlangıçta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evre</a:t>
            </a:r>
            <a:r>
              <a:rPr lang="en-US" dirty="0"/>
              <a:t> KML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hastalığın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evre</a:t>
            </a:r>
            <a:r>
              <a:rPr lang="en-US" dirty="0"/>
              <a:t> </a:t>
            </a:r>
            <a:r>
              <a:rPr lang="en-US" dirty="0" err="1"/>
              <a:t>KML'ye</a:t>
            </a:r>
            <a:r>
              <a:rPr lang="en-US" dirty="0"/>
              <a:t> </a:t>
            </a:r>
            <a:r>
              <a:rPr lang="en-US" dirty="0" err="1"/>
              <a:t>ilerlemesi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yüksek </a:t>
            </a:r>
            <a:r>
              <a:rPr lang="en-US" dirty="0" err="1"/>
              <a:t>riskli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sitogenetik</a:t>
            </a:r>
            <a:r>
              <a:rPr lang="en-US" dirty="0"/>
              <a:t> </a:t>
            </a:r>
            <a:r>
              <a:rPr lang="en-US" dirty="0" err="1"/>
              <a:t>anormallikler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lösemi</a:t>
            </a:r>
            <a:r>
              <a:rPr lang="en-US" dirty="0"/>
              <a:t> </a:t>
            </a:r>
            <a:r>
              <a:rPr lang="en-US" dirty="0" err="1"/>
              <a:t>prediktif</a:t>
            </a:r>
            <a:r>
              <a:rPr lang="en-US" dirty="0"/>
              <a:t> </a:t>
            </a:r>
            <a:r>
              <a:rPr lang="en-US" dirty="0" err="1"/>
              <a:t>moleküler</a:t>
            </a:r>
            <a:r>
              <a:rPr lang="en-US" dirty="0"/>
              <a:t> </a:t>
            </a:r>
            <a:r>
              <a:rPr lang="en-US" dirty="0" err="1"/>
              <a:t>belirteçler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endikasyonunu</a:t>
            </a:r>
            <a:r>
              <a:rPr lang="en-US" dirty="0"/>
              <a:t> </a:t>
            </a:r>
            <a:r>
              <a:rPr lang="en-US" dirty="0" err="1"/>
              <a:t>tetiklemelidir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0604896-71D2-3449-9740-96A7A87C0A46}"/>
              </a:ext>
            </a:extLst>
          </p:cNvPr>
          <p:cNvSpPr txBox="1"/>
          <p:nvPr/>
        </p:nvSpPr>
        <p:spPr>
          <a:xfrm>
            <a:off x="6721875" y="6457890"/>
            <a:ext cx="5367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International </a:t>
            </a:r>
            <a:r>
              <a:rPr lang="tr-TR" sz="1000" dirty="0" err="1"/>
              <a:t>Journal</a:t>
            </a:r>
            <a:r>
              <a:rPr lang="tr-TR" sz="1000" dirty="0"/>
              <a:t> of </a:t>
            </a:r>
            <a:r>
              <a:rPr lang="tr-TR" sz="1000" dirty="0" err="1"/>
              <a:t>Hematology</a:t>
            </a:r>
            <a:r>
              <a:rPr lang="tr-TR" sz="1000" dirty="0"/>
              <a:t> (2023) 117:3–15 </a:t>
            </a:r>
            <a:r>
              <a:rPr lang="tr-TR" sz="1000" dirty="0" err="1"/>
              <a:t>https</a:t>
            </a:r>
            <a:r>
              <a:rPr lang="tr-TR" sz="1000" dirty="0"/>
              <a:t>://</a:t>
            </a:r>
            <a:r>
              <a:rPr lang="tr-TR" sz="1000" dirty="0" err="1"/>
              <a:t>doi.org</a:t>
            </a:r>
            <a:r>
              <a:rPr lang="tr-TR" sz="1000" dirty="0"/>
              <a:t>/10.1007/s12185-022-03446-1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2710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>
            <a:extLst>
              <a:ext uri="{FF2B5EF4-FFF2-40B4-BE49-F238E27FC236}">
                <a16:creationId xmlns:a16="http://schemas.microsoft.com/office/drawing/2014/main" id="{3A57E253-A57D-CE40-8C82-CD5FC200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544"/>
            <a:ext cx="559573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Kimler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gitmeli</a:t>
            </a:r>
            <a:r>
              <a:rPr lang="en-US" sz="3600" b="1" dirty="0">
                <a:solidFill>
                  <a:srgbClr val="C00000"/>
                </a:solidFill>
              </a:rPr>
              <a:t>??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4F7FC5B-5634-E447-9782-27C2E7B17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045"/>
            <a:ext cx="12056660" cy="4875545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AB7A9E94-4160-0247-B24C-C21F9DE3621A}"/>
              </a:ext>
            </a:extLst>
          </p:cNvPr>
          <p:cNvSpPr/>
          <p:nvPr/>
        </p:nvSpPr>
        <p:spPr>
          <a:xfrm>
            <a:off x="91440" y="988044"/>
            <a:ext cx="3943350" cy="4875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A7A2794-CB90-EA42-8548-B64728F94EE9}"/>
              </a:ext>
            </a:extLst>
          </p:cNvPr>
          <p:cNvSpPr/>
          <p:nvPr/>
        </p:nvSpPr>
        <p:spPr>
          <a:xfrm>
            <a:off x="816665" y="6136016"/>
            <a:ext cx="12176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Cross NCP, et al. European </a:t>
            </a:r>
            <a:r>
              <a:rPr lang="en-US" sz="1000" dirty="0" err="1"/>
              <a:t>LeukemiaNet</a:t>
            </a:r>
            <a:r>
              <a:rPr lang="en-US" sz="1000" dirty="0"/>
              <a:t> laboratory recommendations for the diagnosis and management of chronic myeloid leukemia. Leukemia. 2023 Nov;37(11):2150-2167. </a:t>
            </a:r>
            <a:r>
              <a:rPr lang="en-US" sz="1000" dirty="0" err="1"/>
              <a:t>doi</a:t>
            </a:r>
            <a:r>
              <a:rPr lang="en-US" sz="1000" dirty="0"/>
              <a:t>: 10.1038/s41375-023-02048-y.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F3CA5B3-FF7A-CD40-A79A-C766ADA6FE49}"/>
              </a:ext>
            </a:extLst>
          </p:cNvPr>
          <p:cNvSpPr/>
          <p:nvPr/>
        </p:nvSpPr>
        <p:spPr>
          <a:xfrm>
            <a:off x="9229321" y="6328919"/>
            <a:ext cx="25106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NCCN Version 2.2025 — November 13, 2024</a:t>
            </a:r>
          </a:p>
        </p:txBody>
      </p:sp>
    </p:spTree>
    <p:extLst>
      <p:ext uri="{BB962C8B-B14F-4D97-AF65-F5344CB8AC3E}">
        <p14:creationId xmlns:p14="http://schemas.microsoft.com/office/powerpoint/2010/main" val="113086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536E29A2-C57B-7744-BA79-4051278C9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57" y="437050"/>
            <a:ext cx="6180859" cy="2586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96405AE-FB4A-7849-8CF8-EC7003603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2" y="3946887"/>
            <a:ext cx="5967131" cy="20382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50543BD-A687-EC49-BAC8-DAC851A07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623" y="3946887"/>
            <a:ext cx="5813851" cy="2015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9F38C62-3C2A-C844-BAB8-5ADBC6C9F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113" y="3177445"/>
            <a:ext cx="2230120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6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C85DCBA3-AE7D-E641-820A-0E83D01F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930038"/>
            <a:ext cx="4621695" cy="4271021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2C649BF-622E-DC43-BEB9-FDFC4110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544"/>
            <a:ext cx="559573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KF-</a:t>
            </a:r>
            <a:r>
              <a:rPr lang="en-US" sz="3600" b="1" dirty="0" err="1">
                <a:solidFill>
                  <a:srgbClr val="C00000"/>
                </a:solidFill>
              </a:rPr>
              <a:t>KML’de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377B047F-2498-0F4C-9F2E-A10E68B4F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86102"/>
              </p:ext>
            </p:extLst>
          </p:nvPr>
        </p:nvGraphicFramePr>
        <p:xfrm>
          <a:off x="914400" y="3995530"/>
          <a:ext cx="4025348" cy="26409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99897">
                  <a:extLst>
                    <a:ext uri="{9D8B030D-6E8A-4147-A177-3AD203B41FA5}">
                      <a16:colId xmlns:a16="http://schemas.microsoft.com/office/drawing/2014/main" val="4087164270"/>
                    </a:ext>
                  </a:extLst>
                </a:gridCol>
                <a:gridCol w="2025292">
                  <a:extLst>
                    <a:ext uri="{9D8B030D-6E8A-4147-A177-3AD203B41FA5}">
                      <a16:colId xmlns:a16="http://schemas.microsoft.com/office/drawing/2014/main" val="1977162392"/>
                    </a:ext>
                  </a:extLst>
                </a:gridCol>
                <a:gridCol w="1100159">
                  <a:extLst>
                    <a:ext uri="{9D8B030D-6E8A-4147-A177-3AD203B41FA5}">
                      <a16:colId xmlns:a16="http://schemas.microsoft.com/office/drawing/2014/main" val="3570058018"/>
                    </a:ext>
                  </a:extLst>
                </a:gridCol>
              </a:tblGrid>
              <a:tr h="29268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endikasyon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n (%)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989740"/>
                  </a:ext>
                </a:extLst>
              </a:tr>
              <a:tr h="347733">
                <a:tc rowSpan="4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CP1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T315I </a:t>
                      </a:r>
                      <a:r>
                        <a:rPr lang="en-US" sz="1000" dirty="0" err="1"/>
                        <a:t>mutasyonu</a:t>
                      </a:r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 (12.5)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46470"/>
                  </a:ext>
                </a:extLst>
              </a:tr>
              <a:tr h="2857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TKI </a:t>
                      </a:r>
                      <a:r>
                        <a:rPr lang="en-US" sz="1000" dirty="0" err="1"/>
                        <a:t>rezistans</a:t>
                      </a:r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35 (62.5)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25058"/>
                  </a:ext>
                </a:extLst>
              </a:tr>
              <a:tr h="2857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TKI intolerans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 (8.9)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07709"/>
                  </a:ext>
                </a:extLst>
              </a:tr>
              <a:tr h="2857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diğer</a:t>
                      </a:r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 (16.1)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74832"/>
                  </a:ext>
                </a:extLst>
              </a:tr>
              <a:tr h="285787">
                <a:tc row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CP&gt;1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Tanıda</a:t>
                      </a:r>
                      <a:r>
                        <a:rPr lang="en-US" sz="1000" dirty="0"/>
                        <a:t> AP/BC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30(62.5)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74419"/>
                  </a:ext>
                </a:extLst>
              </a:tr>
              <a:tr h="2857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Progresyon</a:t>
                      </a:r>
                      <a:r>
                        <a:rPr lang="en-US" sz="1000" dirty="0"/>
                        <a:t> AP/BC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18(37.5)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18699"/>
                  </a:ext>
                </a:extLst>
              </a:tr>
              <a:tr h="285787">
                <a:tc row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AP/BC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Tanıda</a:t>
                      </a:r>
                      <a:r>
                        <a:rPr lang="en-US" sz="1000" dirty="0"/>
                        <a:t> AP/BC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 (21.4)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175917"/>
                  </a:ext>
                </a:extLst>
              </a:tr>
              <a:tr h="2857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Progresyon</a:t>
                      </a:r>
                      <a:r>
                        <a:rPr lang="en-US" sz="1000" dirty="0"/>
                        <a:t> AP/BC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 (64.3)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15570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7C305776-67CD-8544-80E9-36699161B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19" y="1135779"/>
            <a:ext cx="4480561" cy="3327668"/>
          </a:xfrm>
          <a:prstGeom prst="rect">
            <a:avLst/>
          </a:prstGeom>
        </p:spPr>
      </p:pic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0BF4A97E-2369-4B4B-97B3-707E36A10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82083"/>
              </p:ext>
            </p:extLst>
          </p:nvPr>
        </p:nvGraphicFramePr>
        <p:xfrm>
          <a:off x="6732129" y="4661646"/>
          <a:ext cx="3966351" cy="13086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70459">
                  <a:extLst>
                    <a:ext uri="{9D8B030D-6E8A-4147-A177-3AD203B41FA5}">
                      <a16:colId xmlns:a16="http://schemas.microsoft.com/office/drawing/2014/main" val="1977162392"/>
                    </a:ext>
                  </a:extLst>
                </a:gridCol>
                <a:gridCol w="1995892">
                  <a:extLst>
                    <a:ext uri="{9D8B030D-6E8A-4147-A177-3AD203B41FA5}">
                      <a16:colId xmlns:a16="http://schemas.microsoft.com/office/drawing/2014/main" val="3570058018"/>
                    </a:ext>
                  </a:extLst>
                </a:gridCol>
              </a:tblGrid>
              <a:tr h="31950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endikasyon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989740"/>
                  </a:ext>
                </a:extLst>
              </a:tr>
              <a:tr h="379593">
                <a:tc>
                  <a:txBody>
                    <a:bodyPr/>
                    <a:lstStyle/>
                    <a:p>
                      <a:r>
                        <a:rPr lang="en-US" sz="1400" dirty="0" err="1"/>
                        <a:t>elektif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46470"/>
                  </a:ext>
                </a:extLst>
              </a:tr>
              <a:tr h="270717">
                <a:tc>
                  <a:txBody>
                    <a:bodyPr/>
                    <a:lstStyle/>
                    <a:p>
                      <a:r>
                        <a:rPr lang="en-US" sz="1400" dirty="0"/>
                        <a:t>Imatinib </a:t>
                      </a:r>
                      <a:r>
                        <a:rPr lang="en-US" sz="1400" dirty="0" err="1"/>
                        <a:t>rezistans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25058"/>
                  </a:ext>
                </a:extLst>
              </a:tr>
              <a:tr h="270717">
                <a:tc>
                  <a:txBody>
                    <a:bodyPr/>
                    <a:lstStyle/>
                    <a:p>
                      <a:r>
                        <a:rPr lang="en-US" sz="1400" dirty="0"/>
                        <a:t>Advanced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07709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ABE83E0D-A20F-D34B-9C64-59D56D9F7A4F}"/>
              </a:ext>
            </a:extLst>
          </p:cNvPr>
          <p:cNvSpPr txBox="1"/>
          <p:nvPr/>
        </p:nvSpPr>
        <p:spPr>
          <a:xfrm>
            <a:off x="4199772" y="434580"/>
            <a:ext cx="20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Swedish registry</a:t>
            </a:r>
          </a:p>
          <a:p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verisi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220EA57-99ED-9946-9ACE-4D5D0D6BEA0C}"/>
              </a:ext>
            </a:extLst>
          </p:cNvPr>
          <p:cNvSpPr txBox="1"/>
          <p:nvPr/>
        </p:nvSpPr>
        <p:spPr>
          <a:xfrm>
            <a:off x="9460553" y="434581"/>
            <a:ext cx="258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German CML study group</a:t>
            </a:r>
          </a:p>
          <a:p>
            <a:r>
              <a:rPr lang="en-US" dirty="0" err="1"/>
              <a:t>Prospektif</a:t>
            </a:r>
            <a:r>
              <a:rPr lang="en-US" dirty="0"/>
              <a:t> </a:t>
            </a:r>
            <a:r>
              <a:rPr lang="en-US" dirty="0" err="1"/>
              <a:t>çalışma</a:t>
            </a:r>
            <a:endParaRPr lang="en-US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B59A410-1661-A141-A475-06DEB6298C93}"/>
              </a:ext>
            </a:extLst>
          </p:cNvPr>
          <p:cNvSpPr txBox="1"/>
          <p:nvPr/>
        </p:nvSpPr>
        <p:spPr>
          <a:xfrm>
            <a:off x="9460553" y="318897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TRM: %8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328EF03-0B10-7844-B390-65854E1F6E07}"/>
              </a:ext>
            </a:extLst>
          </p:cNvPr>
          <p:cNvSpPr txBox="1"/>
          <p:nvPr/>
        </p:nvSpPr>
        <p:spPr>
          <a:xfrm>
            <a:off x="6114472" y="6199895"/>
            <a:ext cx="6188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/>
              <a:t>Saussele</a:t>
            </a:r>
            <a:r>
              <a:rPr lang="tr-TR" sz="800" dirty="0"/>
              <a:t> S, </a:t>
            </a:r>
            <a:r>
              <a:rPr lang="tr-TR" sz="800" dirty="0" err="1"/>
              <a:t>et.alBone</a:t>
            </a:r>
            <a:r>
              <a:rPr lang="tr-TR" sz="800" dirty="0"/>
              <a:t> </a:t>
            </a:r>
            <a:r>
              <a:rPr lang="tr-TR" sz="800" dirty="0" err="1"/>
              <a:t>Marrow</a:t>
            </a:r>
            <a:r>
              <a:rPr lang="tr-TR" sz="800" dirty="0"/>
              <a:t> </a:t>
            </a:r>
            <a:r>
              <a:rPr lang="tr-TR" sz="800" dirty="0" err="1"/>
              <a:t>Transplantation</a:t>
            </a:r>
            <a:r>
              <a:rPr lang="tr-TR" sz="800" dirty="0"/>
              <a:t> (2019) 54:1764–1774</a:t>
            </a:r>
          </a:p>
          <a:p>
            <a:endParaRPr lang="tr-TR" sz="800" dirty="0"/>
          </a:p>
          <a:p>
            <a:r>
              <a:rPr lang="tr-TR" sz="800" dirty="0" err="1"/>
              <a:t>German</a:t>
            </a:r>
            <a:r>
              <a:rPr lang="tr-TR" sz="800" dirty="0"/>
              <a:t> CML </a:t>
            </a:r>
            <a:r>
              <a:rPr lang="tr-TR" sz="800" dirty="0" err="1"/>
              <a:t>Study</a:t>
            </a:r>
            <a:r>
              <a:rPr lang="tr-TR" sz="800" dirty="0"/>
              <a:t> </a:t>
            </a:r>
            <a:r>
              <a:rPr lang="tr-TR" sz="800" dirty="0" err="1"/>
              <a:t>Group</a:t>
            </a:r>
            <a:r>
              <a:rPr lang="tr-TR" sz="800" dirty="0"/>
              <a:t>. </a:t>
            </a:r>
            <a:r>
              <a:rPr lang="tr-TR" sz="800" dirty="0" err="1"/>
              <a:t>Allogeneic</a:t>
            </a:r>
            <a:r>
              <a:rPr lang="tr-TR" sz="800" dirty="0"/>
              <a:t> </a:t>
            </a:r>
            <a:r>
              <a:rPr lang="tr-TR" sz="800" dirty="0" err="1"/>
              <a:t>hematopoietic</a:t>
            </a:r>
            <a:r>
              <a:rPr lang="tr-TR" sz="800" dirty="0"/>
              <a:t> </a:t>
            </a:r>
            <a:r>
              <a:rPr lang="tr-TR" sz="800" dirty="0" err="1"/>
              <a:t>stem</a:t>
            </a:r>
            <a:r>
              <a:rPr lang="tr-TR" sz="800" dirty="0"/>
              <a:t> </a:t>
            </a:r>
            <a:r>
              <a:rPr lang="tr-TR" sz="800" dirty="0" err="1"/>
              <a:t>cell</a:t>
            </a:r>
            <a:r>
              <a:rPr lang="tr-TR" sz="800" dirty="0"/>
              <a:t> </a:t>
            </a:r>
            <a:r>
              <a:rPr lang="tr-TR" sz="800" dirty="0" err="1"/>
              <a:t>transplantation</a:t>
            </a:r>
            <a:r>
              <a:rPr lang="tr-TR" sz="800" dirty="0"/>
              <a:t> (</a:t>
            </a:r>
            <a:r>
              <a:rPr lang="tr-TR" sz="800" dirty="0" err="1"/>
              <a:t>allo</a:t>
            </a:r>
            <a:r>
              <a:rPr lang="tr-TR" sz="800" dirty="0"/>
              <a:t> SCT) </a:t>
            </a:r>
            <a:r>
              <a:rPr lang="tr-TR" sz="800" dirty="0" err="1"/>
              <a:t>for</a:t>
            </a:r>
            <a:r>
              <a:rPr lang="tr-TR" sz="800" dirty="0"/>
              <a:t> </a:t>
            </a:r>
            <a:r>
              <a:rPr lang="tr-TR" sz="800" dirty="0" err="1"/>
              <a:t>chronic</a:t>
            </a:r>
            <a:r>
              <a:rPr lang="tr-TR" sz="800" dirty="0"/>
              <a:t> </a:t>
            </a:r>
            <a:r>
              <a:rPr lang="tr-TR" sz="800" dirty="0" err="1"/>
              <a:t>myeloid</a:t>
            </a:r>
            <a:r>
              <a:rPr lang="tr-TR" sz="800" dirty="0"/>
              <a:t> </a:t>
            </a:r>
            <a:r>
              <a:rPr lang="tr-TR" sz="800" dirty="0" err="1"/>
              <a:t>leukemia</a:t>
            </a:r>
            <a:r>
              <a:rPr lang="tr-TR" sz="800" dirty="0"/>
              <a:t> in </a:t>
            </a:r>
            <a:r>
              <a:rPr lang="tr-TR" sz="800" dirty="0" err="1"/>
              <a:t>the</a:t>
            </a:r>
            <a:r>
              <a:rPr lang="tr-TR" sz="800" dirty="0"/>
              <a:t> </a:t>
            </a:r>
            <a:r>
              <a:rPr lang="tr-TR" sz="800" dirty="0" err="1"/>
              <a:t>imatinib</a:t>
            </a:r>
            <a:r>
              <a:rPr lang="tr-TR" sz="800" dirty="0"/>
              <a:t> </a:t>
            </a:r>
            <a:r>
              <a:rPr lang="tr-TR" sz="800" dirty="0" err="1"/>
              <a:t>era</a:t>
            </a:r>
            <a:r>
              <a:rPr lang="tr-TR" sz="800" dirty="0"/>
              <a:t>: </a:t>
            </a:r>
            <a:r>
              <a:rPr lang="tr-TR" sz="800" dirty="0" err="1"/>
              <a:t>evaluation</a:t>
            </a:r>
            <a:r>
              <a:rPr lang="tr-TR" sz="800" dirty="0"/>
              <a:t> of </a:t>
            </a:r>
            <a:r>
              <a:rPr lang="tr-TR" sz="800" dirty="0" err="1"/>
              <a:t>its</a:t>
            </a:r>
            <a:r>
              <a:rPr lang="tr-TR" sz="800" dirty="0"/>
              <a:t> </a:t>
            </a:r>
            <a:r>
              <a:rPr lang="tr-TR" sz="800" dirty="0" err="1"/>
              <a:t>impact</a:t>
            </a:r>
            <a:r>
              <a:rPr lang="tr-TR" sz="800" dirty="0"/>
              <a:t> </a:t>
            </a:r>
            <a:r>
              <a:rPr lang="tr-TR" sz="800" dirty="0" err="1"/>
              <a:t>within</a:t>
            </a:r>
            <a:r>
              <a:rPr lang="tr-TR" sz="800" dirty="0"/>
              <a:t> a </a:t>
            </a:r>
            <a:r>
              <a:rPr lang="tr-TR" sz="800" dirty="0" err="1"/>
              <a:t>subgroup</a:t>
            </a:r>
            <a:r>
              <a:rPr lang="tr-TR" sz="800" dirty="0"/>
              <a:t> of </a:t>
            </a:r>
            <a:r>
              <a:rPr lang="tr-TR" sz="800" dirty="0" err="1"/>
              <a:t>the</a:t>
            </a:r>
            <a:r>
              <a:rPr lang="tr-TR" sz="800" dirty="0"/>
              <a:t> </a:t>
            </a:r>
            <a:r>
              <a:rPr lang="tr-TR" sz="800" dirty="0" err="1"/>
              <a:t>randomized</a:t>
            </a:r>
            <a:r>
              <a:rPr lang="tr-TR" sz="800" dirty="0"/>
              <a:t> </a:t>
            </a:r>
            <a:r>
              <a:rPr lang="tr-TR" sz="800" dirty="0" err="1"/>
              <a:t>German</a:t>
            </a:r>
            <a:r>
              <a:rPr lang="tr-TR" sz="800" dirty="0"/>
              <a:t> CML </a:t>
            </a:r>
            <a:r>
              <a:rPr lang="tr-TR" sz="800" dirty="0" err="1"/>
              <a:t>Study</a:t>
            </a:r>
            <a:r>
              <a:rPr lang="tr-TR" sz="800" dirty="0"/>
              <a:t> IV. Blood. 2010 Mar 11;115(10):1880-5. </a:t>
            </a:r>
            <a:r>
              <a:rPr lang="tr-TR" sz="800" dirty="0" err="1"/>
              <a:t>doi</a:t>
            </a:r>
            <a:r>
              <a:rPr lang="tr-TR" sz="800" dirty="0"/>
              <a:t>: 10.1182/blood-2009-08-237115. </a:t>
            </a:r>
          </a:p>
        </p:txBody>
      </p:sp>
    </p:spTree>
    <p:extLst>
      <p:ext uri="{BB962C8B-B14F-4D97-AF65-F5344CB8AC3E}">
        <p14:creationId xmlns:p14="http://schemas.microsoft.com/office/powerpoint/2010/main" val="326538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C85DCBA3-AE7D-E641-820A-0E83D01F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930038"/>
            <a:ext cx="4621695" cy="4271021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2C649BF-622E-DC43-BEB9-FDFC4110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544"/>
            <a:ext cx="559573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KF-</a:t>
            </a:r>
            <a:r>
              <a:rPr lang="en-US" sz="3600" b="1" dirty="0" err="1">
                <a:solidFill>
                  <a:srgbClr val="C00000"/>
                </a:solidFill>
              </a:rPr>
              <a:t>KML’de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377B047F-2498-0F4C-9F2E-A10E68B4F5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4400" y="3995530"/>
          <a:ext cx="4025348" cy="26409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99897">
                  <a:extLst>
                    <a:ext uri="{9D8B030D-6E8A-4147-A177-3AD203B41FA5}">
                      <a16:colId xmlns:a16="http://schemas.microsoft.com/office/drawing/2014/main" val="4087164270"/>
                    </a:ext>
                  </a:extLst>
                </a:gridCol>
                <a:gridCol w="2025292">
                  <a:extLst>
                    <a:ext uri="{9D8B030D-6E8A-4147-A177-3AD203B41FA5}">
                      <a16:colId xmlns:a16="http://schemas.microsoft.com/office/drawing/2014/main" val="1977162392"/>
                    </a:ext>
                  </a:extLst>
                </a:gridCol>
                <a:gridCol w="1100159">
                  <a:extLst>
                    <a:ext uri="{9D8B030D-6E8A-4147-A177-3AD203B41FA5}">
                      <a16:colId xmlns:a16="http://schemas.microsoft.com/office/drawing/2014/main" val="3570058018"/>
                    </a:ext>
                  </a:extLst>
                </a:gridCol>
              </a:tblGrid>
              <a:tr h="29268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endikasyon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n (%)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989740"/>
                  </a:ext>
                </a:extLst>
              </a:tr>
              <a:tr h="347733">
                <a:tc rowSpan="4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CP1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T315I </a:t>
                      </a:r>
                      <a:r>
                        <a:rPr lang="en-US" sz="1000" dirty="0" err="1"/>
                        <a:t>mutasyonu</a:t>
                      </a:r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 (12.5)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46470"/>
                  </a:ext>
                </a:extLst>
              </a:tr>
              <a:tr h="2857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TKI </a:t>
                      </a:r>
                      <a:r>
                        <a:rPr lang="en-US" sz="1000" dirty="0" err="1"/>
                        <a:t>rezistans</a:t>
                      </a:r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35 (62.5)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25058"/>
                  </a:ext>
                </a:extLst>
              </a:tr>
              <a:tr h="2857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TKI intolerans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 (8.9)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07709"/>
                  </a:ext>
                </a:extLst>
              </a:tr>
              <a:tr h="2857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diğer</a:t>
                      </a:r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 (16.1)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74832"/>
                  </a:ext>
                </a:extLst>
              </a:tr>
              <a:tr h="285787">
                <a:tc row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CP&gt;1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Tanıda</a:t>
                      </a:r>
                      <a:r>
                        <a:rPr lang="en-US" sz="1000" dirty="0"/>
                        <a:t> AP/BC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30(62.5)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74419"/>
                  </a:ext>
                </a:extLst>
              </a:tr>
              <a:tr h="2857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Progresyon</a:t>
                      </a:r>
                      <a:r>
                        <a:rPr lang="en-US" sz="1000" dirty="0"/>
                        <a:t> AP/BC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18(37.5)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18699"/>
                  </a:ext>
                </a:extLst>
              </a:tr>
              <a:tr h="285787">
                <a:tc row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AP/BC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Tanıda</a:t>
                      </a:r>
                      <a:r>
                        <a:rPr lang="en-US" sz="1000" dirty="0"/>
                        <a:t> AP/BC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 (21.4)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175917"/>
                  </a:ext>
                </a:extLst>
              </a:tr>
              <a:tr h="28578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Progresyon</a:t>
                      </a:r>
                      <a:r>
                        <a:rPr lang="en-US" sz="1000" dirty="0"/>
                        <a:t> AP/BC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 (64.3)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15570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7C305776-67CD-8544-80E9-36699161B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19" y="1135779"/>
            <a:ext cx="4480561" cy="3327668"/>
          </a:xfrm>
          <a:prstGeom prst="rect">
            <a:avLst/>
          </a:prstGeom>
        </p:spPr>
      </p:pic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0BF4A97E-2369-4B4B-97B3-707E36A103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32129" y="4661646"/>
          <a:ext cx="3966351" cy="13086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70459">
                  <a:extLst>
                    <a:ext uri="{9D8B030D-6E8A-4147-A177-3AD203B41FA5}">
                      <a16:colId xmlns:a16="http://schemas.microsoft.com/office/drawing/2014/main" val="1977162392"/>
                    </a:ext>
                  </a:extLst>
                </a:gridCol>
                <a:gridCol w="1995892">
                  <a:extLst>
                    <a:ext uri="{9D8B030D-6E8A-4147-A177-3AD203B41FA5}">
                      <a16:colId xmlns:a16="http://schemas.microsoft.com/office/drawing/2014/main" val="3570058018"/>
                    </a:ext>
                  </a:extLst>
                </a:gridCol>
              </a:tblGrid>
              <a:tr h="31950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endikasyon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989740"/>
                  </a:ext>
                </a:extLst>
              </a:tr>
              <a:tr h="379593">
                <a:tc>
                  <a:txBody>
                    <a:bodyPr/>
                    <a:lstStyle/>
                    <a:p>
                      <a:r>
                        <a:rPr lang="en-US" sz="1400" dirty="0" err="1"/>
                        <a:t>elektif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46470"/>
                  </a:ext>
                </a:extLst>
              </a:tr>
              <a:tr h="270717">
                <a:tc>
                  <a:txBody>
                    <a:bodyPr/>
                    <a:lstStyle/>
                    <a:p>
                      <a:r>
                        <a:rPr lang="en-US" sz="1400" dirty="0"/>
                        <a:t>Imatinib </a:t>
                      </a:r>
                      <a:r>
                        <a:rPr lang="en-US" sz="1400" dirty="0" err="1"/>
                        <a:t>rezistans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25058"/>
                  </a:ext>
                </a:extLst>
              </a:tr>
              <a:tr h="270717">
                <a:tc>
                  <a:txBody>
                    <a:bodyPr/>
                    <a:lstStyle/>
                    <a:p>
                      <a:r>
                        <a:rPr lang="en-US" sz="1400" dirty="0"/>
                        <a:t>Advanced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07709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ABE83E0D-A20F-D34B-9C64-59D56D9F7A4F}"/>
              </a:ext>
            </a:extLst>
          </p:cNvPr>
          <p:cNvSpPr txBox="1"/>
          <p:nvPr/>
        </p:nvSpPr>
        <p:spPr>
          <a:xfrm>
            <a:off x="4199772" y="434580"/>
            <a:ext cx="20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Swedish registry</a:t>
            </a:r>
          </a:p>
          <a:p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verisi</a:t>
            </a:r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220EA57-99ED-9946-9ACE-4D5D0D6BEA0C}"/>
              </a:ext>
            </a:extLst>
          </p:cNvPr>
          <p:cNvSpPr txBox="1"/>
          <p:nvPr/>
        </p:nvSpPr>
        <p:spPr>
          <a:xfrm>
            <a:off x="9460553" y="434581"/>
            <a:ext cx="258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German CML study group</a:t>
            </a:r>
          </a:p>
          <a:p>
            <a:r>
              <a:rPr lang="en-US" dirty="0" err="1"/>
              <a:t>Prospektif</a:t>
            </a:r>
            <a:r>
              <a:rPr lang="en-US" dirty="0"/>
              <a:t> </a:t>
            </a:r>
            <a:r>
              <a:rPr lang="en-US" dirty="0" err="1"/>
              <a:t>çalışma</a:t>
            </a:r>
            <a:endParaRPr lang="en-US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B59A410-1661-A141-A475-06DEB6298C93}"/>
              </a:ext>
            </a:extLst>
          </p:cNvPr>
          <p:cNvSpPr txBox="1"/>
          <p:nvPr/>
        </p:nvSpPr>
        <p:spPr>
          <a:xfrm>
            <a:off x="9460553" y="318897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TRM: %8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2899715-2994-A243-8267-64675B617D92}"/>
              </a:ext>
            </a:extLst>
          </p:cNvPr>
          <p:cNvSpPr txBox="1"/>
          <p:nvPr/>
        </p:nvSpPr>
        <p:spPr>
          <a:xfrm>
            <a:off x="3306699" y="2523403"/>
            <a:ext cx="525766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Nakil</a:t>
            </a:r>
            <a:r>
              <a:rPr lang="en-US" sz="2800" dirty="0"/>
              <a:t> </a:t>
            </a:r>
            <a:r>
              <a:rPr lang="en-US" sz="2800" dirty="0" err="1"/>
              <a:t>sırasında</a:t>
            </a:r>
            <a:r>
              <a:rPr lang="en-US" sz="2800" dirty="0"/>
              <a:t> </a:t>
            </a:r>
            <a:r>
              <a:rPr lang="en-US" sz="2800" dirty="0" err="1"/>
              <a:t>hastalık</a:t>
            </a:r>
            <a:r>
              <a:rPr lang="en-US" sz="2800" dirty="0"/>
              <a:t> </a:t>
            </a:r>
            <a:r>
              <a:rPr lang="en-US" sz="2800" dirty="0" err="1"/>
              <a:t>evresi</a:t>
            </a:r>
            <a:r>
              <a:rPr lang="en-US" sz="2800" dirty="0"/>
              <a:t> </a:t>
            </a:r>
            <a:r>
              <a:rPr lang="en-US" sz="2800" dirty="0" err="1"/>
              <a:t>önemli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prognostik</a:t>
            </a:r>
            <a:r>
              <a:rPr lang="en-US" sz="2800" dirty="0"/>
              <a:t> </a:t>
            </a:r>
            <a:r>
              <a:rPr lang="en-US" sz="2800" dirty="0" err="1"/>
              <a:t>faktördür</a:t>
            </a:r>
            <a:r>
              <a:rPr lang="en-US" sz="2800" dirty="0"/>
              <a:t>. </a:t>
            </a:r>
            <a:r>
              <a:rPr lang="en-US" sz="2800" dirty="0" err="1"/>
              <a:t>Nakil</a:t>
            </a:r>
            <a:r>
              <a:rPr lang="en-US" sz="2800" dirty="0"/>
              <a:t> </a:t>
            </a:r>
            <a:r>
              <a:rPr lang="en-US" sz="2800" dirty="0" err="1"/>
              <a:t>sonrası</a:t>
            </a:r>
            <a:r>
              <a:rPr lang="en-US" sz="2800" dirty="0"/>
              <a:t> </a:t>
            </a:r>
            <a:r>
              <a:rPr lang="en-US" sz="2800" dirty="0" err="1"/>
              <a:t>sağkalım</a:t>
            </a:r>
            <a:r>
              <a:rPr lang="en-US" sz="2800" dirty="0"/>
              <a:t> </a:t>
            </a:r>
            <a:r>
              <a:rPr lang="en-US" sz="2800" dirty="0" err="1"/>
              <a:t>sonuçları</a:t>
            </a:r>
            <a:r>
              <a:rPr lang="en-US" sz="2800" dirty="0"/>
              <a:t>, AF-KML </a:t>
            </a:r>
            <a:r>
              <a:rPr lang="en-US" sz="2800" dirty="0" err="1"/>
              <a:t>veya</a:t>
            </a:r>
            <a:r>
              <a:rPr lang="en-US" sz="2800" dirty="0"/>
              <a:t> BF-</a:t>
            </a:r>
            <a:r>
              <a:rPr lang="en-US" sz="2800" dirty="0" err="1"/>
              <a:t>KML'li</a:t>
            </a:r>
            <a:r>
              <a:rPr lang="en-US" sz="2800" dirty="0"/>
              <a:t> </a:t>
            </a:r>
            <a:r>
              <a:rPr lang="en-US" sz="2800" dirty="0" err="1"/>
              <a:t>hastalara</a:t>
            </a:r>
            <a:r>
              <a:rPr lang="en-US" sz="2800" dirty="0"/>
              <a:t> </a:t>
            </a:r>
            <a:r>
              <a:rPr lang="en-US" sz="2800" dirty="0" err="1"/>
              <a:t>kıyasla</a:t>
            </a:r>
            <a:r>
              <a:rPr lang="en-US" sz="2800" dirty="0"/>
              <a:t> KF-</a:t>
            </a:r>
            <a:r>
              <a:rPr lang="en-US" sz="2800" dirty="0" err="1"/>
              <a:t>KML'li</a:t>
            </a:r>
            <a:r>
              <a:rPr lang="en-US" sz="2800" dirty="0"/>
              <a:t> </a:t>
            </a:r>
            <a:r>
              <a:rPr lang="en-US" sz="2800" dirty="0" err="1"/>
              <a:t>hastalar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iyidir</a:t>
            </a:r>
            <a:endParaRPr lang="en-US" sz="2800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38CFE0B-CBB0-0849-B2BA-EB5BA2834E34}"/>
              </a:ext>
            </a:extLst>
          </p:cNvPr>
          <p:cNvSpPr txBox="1"/>
          <p:nvPr/>
        </p:nvSpPr>
        <p:spPr>
          <a:xfrm>
            <a:off x="6114472" y="6199895"/>
            <a:ext cx="6188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/>
              <a:t>Saussele</a:t>
            </a:r>
            <a:r>
              <a:rPr lang="tr-TR" sz="800" dirty="0"/>
              <a:t> S, </a:t>
            </a:r>
            <a:r>
              <a:rPr lang="tr-TR" sz="800" dirty="0" err="1"/>
              <a:t>et.alBone</a:t>
            </a:r>
            <a:r>
              <a:rPr lang="tr-TR" sz="800" dirty="0"/>
              <a:t> </a:t>
            </a:r>
            <a:r>
              <a:rPr lang="tr-TR" sz="800" dirty="0" err="1"/>
              <a:t>Marrow</a:t>
            </a:r>
            <a:r>
              <a:rPr lang="tr-TR" sz="800" dirty="0"/>
              <a:t> </a:t>
            </a:r>
            <a:r>
              <a:rPr lang="tr-TR" sz="800" dirty="0" err="1"/>
              <a:t>Transplantation</a:t>
            </a:r>
            <a:r>
              <a:rPr lang="tr-TR" sz="800" dirty="0"/>
              <a:t> (2019) 54:1764–1774</a:t>
            </a:r>
          </a:p>
          <a:p>
            <a:endParaRPr lang="tr-TR" sz="800" dirty="0"/>
          </a:p>
          <a:p>
            <a:r>
              <a:rPr lang="tr-TR" sz="800" dirty="0" err="1"/>
              <a:t>German</a:t>
            </a:r>
            <a:r>
              <a:rPr lang="tr-TR" sz="800" dirty="0"/>
              <a:t> CML </a:t>
            </a:r>
            <a:r>
              <a:rPr lang="tr-TR" sz="800" dirty="0" err="1"/>
              <a:t>Study</a:t>
            </a:r>
            <a:r>
              <a:rPr lang="tr-TR" sz="800" dirty="0"/>
              <a:t> </a:t>
            </a:r>
            <a:r>
              <a:rPr lang="tr-TR" sz="800" dirty="0" err="1"/>
              <a:t>Group</a:t>
            </a:r>
            <a:r>
              <a:rPr lang="tr-TR" sz="800" dirty="0"/>
              <a:t>. </a:t>
            </a:r>
            <a:r>
              <a:rPr lang="tr-TR" sz="800" dirty="0" err="1"/>
              <a:t>Allogeneic</a:t>
            </a:r>
            <a:r>
              <a:rPr lang="tr-TR" sz="800" dirty="0"/>
              <a:t> </a:t>
            </a:r>
            <a:r>
              <a:rPr lang="tr-TR" sz="800" dirty="0" err="1"/>
              <a:t>hematopoietic</a:t>
            </a:r>
            <a:r>
              <a:rPr lang="tr-TR" sz="800" dirty="0"/>
              <a:t> </a:t>
            </a:r>
            <a:r>
              <a:rPr lang="tr-TR" sz="800" dirty="0" err="1"/>
              <a:t>stem</a:t>
            </a:r>
            <a:r>
              <a:rPr lang="tr-TR" sz="800" dirty="0"/>
              <a:t> </a:t>
            </a:r>
            <a:r>
              <a:rPr lang="tr-TR" sz="800" dirty="0" err="1"/>
              <a:t>cell</a:t>
            </a:r>
            <a:r>
              <a:rPr lang="tr-TR" sz="800" dirty="0"/>
              <a:t> </a:t>
            </a:r>
            <a:r>
              <a:rPr lang="tr-TR" sz="800" dirty="0" err="1"/>
              <a:t>transplantation</a:t>
            </a:r>
            <a:r>
              <a:rPr lang="tr-TR" sz="800" dirty="0"/>
              <a:t> (</a:t>
            </a:r>
            <a:r>
              <a:rPr lang="tr-TR" sz="800" dirty="0" err="1"/>
              <a:t>allo</a:t>
            </a:r>
            <a:r>
              <a:rPr lang="tr-TR" sz="800" dirty="0"/>
              <a:t> SCT) </a:t>
            </a:r>
            <a:r>
              <a:rPr lang="tr-TR" sz="800" dirty="0" err="1"/>
              <a:t>for</a:t>
            </a:r>
            <a:r>
              <a:rPr lang="tr-TR" sz="800" dirty="0"/>
              <a:t> </a:t>
            </a:r>
            <a:r>
              <a:rPr lang="tr-TR" sz="800" dirty="0" err="1"/>
              <a:t>chronic</a:t>
            </a:r>
            <a:r>
              <a:rPr lang="tr-TR" sz="800" dirty="0"/>
              <a:t> </a:t>
            </a:r>
            <a:r>
              <a:rPr lang="tr-TR" sz="800" dirty="0" err="1"/>
              <a:t>myeloid</a:t>
            </a:r>
            <a:r>
              <a:rPr lang="tr-TR" sz="800" dirty="0"/>
              <a:t> </a:t>
            </a:r>
            <a:r>
              <a:rPr lang="tr-TR" sz="800" dirty="0" err="1"/>
              <a:t>leukemia</a:t>
            </a:r>
            <a:r>
              <a:rPr lang="tr-TR" sz="800" dirty="0"/>
              <a:t> in </a:t>
            </a:r>
            <a:r>
              <a:rPr lang="tr-TR" sz="800" dirty="0" err="1"/>
              <a:t>the</a:t>
            </a:r>
            <a:r>
              <a:rPr lang="tr-TR" sz="800" dirty="0"/>
              <a:t> </a:t>
            </a:r>
            <a:r>
              <a:rPr lang="tr-TR" sz="800" dirty="0" err="1"/>
              <a:t>imatinib</a:t>
            </a:r>
            <a:r>
              <a:rPr lang="tr-TR" sz="800" dirty="0"/>
              <a:t> </a:t>
            </a:r>
            <a:r>
              <a:rPr lang="tr-TR" sz="800" dirty="0" err="1"/>
              <a:t>era</a:t>
            </a:r>
            <a:r>
              <a:rPr lang="tr-TR" sz="800" dirty="0"/>
              <a:t>: </a:t>
            </a:r>
            <a:r>
              <a:rPr lang="tr-TR" sz="800" dirty="0" err="1"/>
              <a:t>evaluation</a:t>
            </a:r>
            <a:r>
              <a:rPr lang="tr-TR" sz="800" dirty="0"/>
              <a:t> of </a:t>
            </a:r>
            <a:r>
              <a:rPr lang="tr-TR" sz="800" dirty="0" err="1"/>
              <a:t>its</a:t>
            </a:r>
            <a:r>
              <a:rPr lang="tr-TR" sz="800" dirty="0"/>
              <a:t> </a:t>
            </a:r>
            <a:r>
              <a:rPr lang="tr-TR" sz="800" dirty="0" err="1"/>
              <a:t>impact</a:t>
            </a:r>
            <a:r>
              <a:rPr lang="tr-TR" sz="800" dirty="0"/>
              <a:t> </a:t>
            </a:r>
            <a:r>
              <a:rPr lang="tr-TR" sz="800" dirty="0" err="1"/>
              <a:t>within</a:t>
            </a:r>
            <a:r>
              <a:rPr lang="tr-TR" sz="800" dirty="0"/>
              <a:t> a </a:t>
            </a:r>
            <a:r>
              <a:rPr lang="tr-TR" sz="800" dirty="0" err="1"/>
              <a:t>subgroup</a:t>
            </a:r>
            <a:r>
              <a:rPr lang="tr-TR" sz="800" dirty="0"/>
              <a:t> of </a:t>
            </a:r>
            <a:r>
              <a:rPr lang="tr-TR" sz="800" dirty="0" err="1"/>
              <a:t>the</a:t>
            </a:r>
            <a:r>
              <a:rPr lang="tr-TR" sz="800" dirty="0"/>
              <a:t> </a:t>
            </a:r>
            <a:r>
              <a:rPr lang="tr-TR" sz="800" dirty="0" err="1"/>
              <a:t>randomized</a:t>
            </a:r>
            <a:r>
              <a:rPr lang="tr-TR" sz="800" dirty="0"/>
              <a:t> </a:t>
            </a:r>
            <a:r>
              <a:rPr lang="tr-TR" sz="800" dirty="0" err="1"/>
              <a:t>German</a:t>
            </a:r>
            <a:r>
              <a:rPr lang="tr-TR" sz="800" dirty="0"/>
              <a:t> CML </a:t>
            </a:r>
            <a:r>
              <a:rPr lang="tr-TR" sz="800" dirty="0" err="1"/>
              <a:t>Study</a:t>
            </a:r>
            <a:r>
              <a:rPr lang="tr-TR" sz="800" dirty="0"/>
              <a:t> IV. Blood. 2010 Mar 11;115(10):1880-5. </a:t>
            </a:r>
            <a:r>
              <a:rPr lang="tr-TR" sz="800" dirty="0" err="1"/>
              <a:t>doi</a:t>
            </a:r>
            <a:r>
              <a:rPr lang="tr-TR" sz="800" dirty="0"/>
              <a:t>: 10.1182/blood-2009-08-237115. </a:t>
            </a:r>
          </a:p>
        </p:txBody>
      </p:sp>
    </p:spTree>
    <p:extLst>
      <p:ext uri="{BB962C8B-B14F-4D97-AF65-F5344CB8AC3E}">
        <p14:creationId xmlns:p14="http://schemas.microsoft.com/office/powerpoint/2010/main" val="12976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>
            <a:extLst>
              <a:ext uri="{FF2B5EF4-FFF2-40B4-BE49-F238E27FC236}">
                <a16:creationId xmlns:a16="http://schemas.microsoft.com/office/drawing/2014/main" id="{3A57E253-A57D-CE40-8C82-CD5FC200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544"/>
            <a:ext cx="559573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Kimler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gitmeli</a:t>
            </a:r>
            <a:r>
              <a:rPr lang="en-US" sz="3600" b="1" dirty="0">
                <a:solidFill>
                  <a:srgbClr val="C00000"/>
                </a:solidFill>
              </a:rPr>
              <a:t>??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4F7FC5B-5634-E447-9782-27C2E7B17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045"/>
            <a:ext cx="12056660" cy="4875545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AB7A9E94-4160-0247-B24C-C21F9DE3621A}"/>
              </a:ext>
            </a:extLst>
          </p:cNvPr>
          <p:cNvSpPr/>
          <p:nvPr/>
        </p:nvSpPr>
        <p:spPr>
          <a:xfrm>
            <a:off x="4056655" y="988045"/>
            <a:ext cx="3943350" cy="4875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0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625C864-A063-CE4F-B4F5-30227B7A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44" y="1015797"/>
            <a:ext cx="4680641" cy="3449407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5365262-F218-0440-A7F1-B9DB143BB25E}"/>
              </a:ext>
            </a:extLst>
          </p:cNvPr>
          <p:cNvSpPr txBox="1"/>
          <p:nvPr/>
        </p:nvSpPr>
        <p:spPr>
          <a:xfrm>
            <a:off x="1040585" y="4765383"/>
            <a:ext cx="478374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akselere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/>
              <a:t>KML’de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2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TKI </a:t>
            </a:r>
            <a:r>
              <a:rPr lang="en-US" dirty="0" err="1"/>
              <a:t>öncesi</a:t>
            </a:r>
            <a:r>
              <a:rPr lang="en-US" dirty="0"/>
              <a:t> dönemde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35%</a:t>
            </a:r>
          </a:p>
          <a:p>
            <a:r>
              <a:rPr lang="en-US" dirty="0"/>
              <a:t>İmatinib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59%</a:t>
            </a:r>
          </a:p>
          <a:p>
            <a:r>
              <a:rPr lang="en-US" i="1" dirty="0">
                <a:sym typeface="Wingdings" pitchFamily="2" charset="2"/>
              </a:rPr>
              <a:t>(</a:t>
            </a:r>
            <a:r>
              <a:rPr lang="en-US" i="1" dirty="0" err="1">
                <a:sym typeface="Wingdings" pitchFamily="2" charset="2"/>
              </a:rPr>
              <a:t>kronik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i="1" dirty="0" err="1">
                <a:sym typeface="Wingdings" pitchFamily="2" charset="2"/>
              </a:rPr>
              <a:t>fazda</a:t>
            </a:r>
            <a:r>
              <a:rPr lang="en-US" i="1" dirty="0">
                <a:sym typeface="Wingdings" pitchFamily="2" charset="2"/>
              </a:rPr>
              <a:t>  %88-94)</a:t>
            </a:r>
            <a:endParaRPr lang="en-US" i="1" dirty="0"/>
          </a:p>
          <a:p>
            <a:endParaRPr lang="en-US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EA74382-F02C-774A-A6BC-766D3333F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786" y="968083"/>
            <a:ext cx="5122873" cy="3497121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C6FD7135-75C1-CF4C-8D75-C5AA6F8F80F3}"/>
              </a:ext>
            </a:extLst>
          </p:cNvPr>
          <p:cNvSpPr txBox="1"/>
          <p:nvPr/>
        </p:nvSpPr>
        <p:spPr>
          <a:xfrm>
            <a:off x="9518073" y="130925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%83.3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2E0F821-0C4C-834A-A315-35A3D695EA6F}"/>
              </a:ext>
            </a:extLst>
          </p:cNvPr>
          <p:cNvSpPr txBox="1"/>
          <p:nvPr/>
        </p:nvSpPr>
        <p:spPr>
          <a:xfrm>
            <a:off x="9897343" y="234731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%51.4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3F29715-27EE-6146-8ECD-3757E2946A95}"/>
              </a:ext>
            </a:extLst>
          </p:cNvPr>
          <p:cNvSpPr txBox="1"/>
          <p:nvPr/>
        </p:nvSpPr>
        <p:spPr>
          <a:xfrm>
            <a:off x="7022316" y="4765383"/>
            <a:ext cx="299473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yıl</a:t>
            </a:r>
            <a:r>
              <a:rPr lang="en-US" dirty="0"/>
              <a:t> OS </a:t>
            </a:r>
            <a:r>
              <a:rPr lang="en-US" dirty="0" err="1"/>
              <a:t>ve</a:t>
            </a:r>
            <a:r>
              <a:rPr lang="en-US" dirty="0"/>
              <a:t> MMR</a:t>
            </a:r>
          </a:p>
          <a:p>
            <a:endParaRPr lang="en-US" dirty="0"/>
          </a:p>
          <a:p>
            <a:r>
              <a:rPr lang="en-US" dirty="0"/>
              <a:t>Nilo-</a:t>
            </a:r>
            <a:r>
              <a:rPr lang="en-US" dirty="0" err="1"/>
              <a:t>dasa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%60-70; %10 2 </a:t>
            </a:r>
            <a:r>
              <a:rPr lang="en-US" dirty="0" err="1">
                <a:sym typeface="Wingdings" pitchFamily="2" charset="2"/>
              </a:rPr>
              <a:t>yıl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Bosu</a:t>
            </a:r>
            <a:r>
              <a:rPr lang="en-US" dirty="0">
                <a:sym typeface="Wingdings" pitchFamily="2" charset="2"/>
              </a:rPr>
              <a:t>%60; %11 4 </a:t>
            </a:r>
            <a:r>
              <a:rPr lang="en-US" dirty="0" err="1">
                <a:sym typeface="Wingdings" pitchFamily="2" charset="2"/>
              </a:rPr>
              <a:t>yıl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r>
              <a:rPr lang="en-US" dirty="0" err="1">
                <a:sym typeface="Wingdings" pitchFamily="2" charset="2"/>
              </a:rPr>
              <a:t>Pona</a:t>
            </a:r>
            <a:r>
              <a:rPr lang="en-US" dirty="0">
                <a:sym typeface="Wingdings" pitchFamily="2" charset="2"/>
              </a:rPr>
              <a:t>%84; %34 1 </a:t>
            </a:r>
            <a:r>
              <a:rPr lang="en-US" dirty="0" err="1">
                <a:sym typeface="Wingdings" pitchFamily="2" charset="2"/>
              </a:rPr>
              <a:t>yıl</a:t>
            </a:r>
            <a:endParaRPr lang="en-US" dirty="0"/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C904ADA7-E938-6142-BD7F-9A40B20C5941}"/>
              </a:ext>
            </a:extLst>
          </p:cNvPr>
          <p:cNvSpPr txBox="1">
            <a:spLocks/>
          </p:cNvSpPr>
          <p:nvPr/>
        </p:nvSpPr>
        <p:spPr>
          <a:xfrm>
            <a:off x="0" y="153544"/>
            <a:ext cx="55957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AF-</a:t>
            </a:r>
            <a:r>
              <a:rPr lang="en-US" sz="3600" b="1" dirty="0" err="1">
                <a:solidFill>
                  <a:srgbClr val="C00000"/>
                </a:solidFill>
              </a:rPr>
              <a:t>KML’de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Nakil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84B1701-B1EB-0046-ADF4-EE23FB509779}"/>
              </a:ext>
            </a:extLst>
          </p:cNvPr>
          <p:cNvSpPr/>
          <p:nvPr/>
        </p:nvSpPr>
        <p:spPr>
          <a:xfrm>
            <a:off x="1450109" y="6611779"/>
            <a:ext cx="107418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err="1">
                <a:solidFill>
                  <a:srgbClr val="212121"/>
                </a:solidFill>
                <a:latin typeface="system-ui"/>
              </a:rPr>
              <a:t>Jiang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Q,et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al.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Imatinib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mesylate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versus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allogeneic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hematopoietic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stem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cell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transplantation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for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patients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with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chronic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myelogenous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leukemia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in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the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accelerated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tr-TR" sz="1000" dirty="0" err="1">
                <a:solidFill>
                  <a:srgbClr val="212121"/>
                </a:solidFill>
                <a:latin typeface="system-ui"/>
              </a:rPr>
              <a:t>phase</a:t>
            </a:r>
            <a:r>
              <a:rPr lang="tr-TR" sz="1000" dirty="0">
                <a:solidFill>
                  <a:srgbClr val="212121"/>
                </a:solidFill>
                <a:latin typeface="system-ui"/>
              </a:rPr>
              <a:t>. Blood. 2011 Mar 17;117(11):3032-40.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4277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1942</Words>
  <Application>Microsoft Macintosh PowerPoint</Application>
  <PresentationFormat>Geniş ekran</PresentationFormat>
  <Paragraphs>296</Paragraphs>
  <Slides>25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system-ui</vt:lpstr>
      <vt:lpstr>Wingdings</vt:lpstr>
      <vt:lpstr>Office Teması</vt:lpstr>
      <vt:lpstr>KML’de Nakil</vt:lpstr>
      <vt:lpstr>KML’de Nakil</vt:lpstr>
      <vt:lpstr>Nakil endikasyonları</vt:lpstr>
      <vt:lpstr>Kimler nakile gitmeli??</vt:lpstr>
      <vt:lpstr>PowerPoint Sunusu</vt:lpstr>
      <vt:lpstr>KF-KML’de Nakil</vt:lpstr>
      <vt:lpstr>KF-KML’de Nakil</vt:lpstr>
      <vt:lpstr>Kimler nakile gitmeli??</vt:lpstr>
      <vt:lpstr>PowerPoint Sunusu</vt:lpstr>
      <vt:lpstr>PowerPoint Sunusu</vt:lpstr>
      <vt:lpstr>Kimler nakile gitmeli??</vt:lpstr>
      <vt:lpstr>PowerPoint Sunusu</vt:lpstr>
      <vt:lpstr>PowerPoint Sunusu</vt:lpstr>
      <vt:lpstr>PowerPoint Sunusu</vt:lpstr>
      <vt:lpstr>PowerPoint Sunusu</vt:lpstr>
      <vt:lpstr>PowerPoint Sunusu</vt:lpstr>
      <vt:lpstr>Nakil endikasyonları</vt:lpstr>
      <vt:lpstr>Nakil endikasyonları</vt:lpstr>
      <vt:lpstr>PowerPoint Sunusu</vt:lpstr>
      <vt:lpstr>PowerPoint Sunusu</vt:lpstr>
      <vt:lpstr>PowerPoint Sunusu</vt:lpstr>
      <vt:lpstr>Nakil sonrası takip</vt:lpstr>
      <vt:lpstr>Nakil sonrası idame TKI</vt:lpstr>
      <vt:lpstr>Nakil sonrası idame TKI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140</cp:revision>
  <dcterms:created xsi:type="dcterms:W3CDTF">2024-11-08T08:49:59Z</dcterms:created>
  <dcterms:modified xsi:type="dcterms:W3CDTF">2024-11-22T21:13:35Z</dcterms:modified>
</cp:coreProperties>
</file>